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8" r:id="rId3"/>
    <p:sldId id="279" r:id="rId4"/>
    <p:sldId id="278" r:id="rId5"/>
    <p:sldId id="276" r:id="rId6"/>
    <p:sldId id="277" r:id="rId7"/>
    <p:sldId id="289" r:id="rId8"/>
    <p:sldId id="286" r:id="rId9"/>
    <p:sldId id="280" r:id="rId10"/>
    <p:sldId id="290" r:id="rId11"/>
    <p:sldId id="293" r:id="rId12"/>
    <p:sldId id="287" r:id="rId13"/>
    <p:sldId id="261" r:id="rId14"/>
    <p:sldId id="292" r:id="rId15"/>
    <p:sldId id="260" r:id="rId16"/>
    <p:sldId id="265" r:id="rId17"/>
    <p:sldId id="262" r:id="rId18"/>
    <p:sldId id="263" r:id="rId19"/>
    <p:sldId id="285" r:id="rId20"/>
    <p:sldId id="281" r:id="rId21"/>
    <p:sldId id="282" r:id="rId22"/>
    <p:sldId id="283" r:id="rId23"/>
    <p:sldId id="284" r:id="rId24"/>
    <p:sldId id="291" r:id="rId25"/>
    <p:sldId id="257" r:id="rId26"/>
    <p:sldId id="258" r:id="rId27"/>
    <p:sldId id="259"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81"/>
    <p:restoredTop sz="94818"/>
  </p:normalViewPr>
  <p:slideViewPr>
    <p:cSldViewPr snapToGrid="0" snapToObjects="1">
      <p:cViewPr varScale="1">
        <p:scale>
          <a:sx n="94" d="100"/>
          <a:sy n="94" d="100"/>
        </p:scale>
        <p:origin x="192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9/15/25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3F01-CB66-0E93-7561-C51BDBBFB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78092-899F-7EBE-23DA-05E8E57E9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E475E-B384-A490-8E56-6271B432E1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68610A-113A-F833-21EF-ACE6B1700147}"/>
              </a:ext>
            </a:extLst>
          </p:cNvPr>
          <p:cNvSpPr>
            <a:spLocks noGrp="1"/>
          </p:cNvSpPr>
          <p:nvPr>
            <p:ph type="sldNum" sz="quarter" idx="5"/>
          </p:nvPr>
        </p:nvSpPr>
        <p:spPr/>
        <p:txBody>
          <a:bodyPr/>
          <a:lstStyle/>
          <a:p>
            <a:fld id="{5798E7CD-ECDC-AF4F-BE57-C5F612713F5B}" type="slidenum">
              <a:rPr lang="en-US" smtClean="0"/>
              <a:t>7</a:t>
            </a:fld>
            <a:endParaRPr lang="en-US"/>
          </a:p>
        </p:txBody>
      </p:sp>
    </p:spTree>
    <p:extLst>
      <p:ext uri="{BB962C8B-B14F-4D97-AF65-F5344CB8AC3E}">
        <p14:creationId xmlns:p14="http://schemas.microsoft.com/office/powerpoint/2010/main" val="221791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C1D2-B88C-AD26-35E7-A4F51C08B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0F962-2A9F-F07E-7B67-16A304B26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45A3B-80FF-6A1F-F24D-CEEBCE0E2F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C83482-7900-AA9A-5366-13F88A078BFA}"/>
              </a:ext>
            </a:extLst>
          </p:cNvPr>
          <p:cNvSpPr>
            <a:spLocks noGrp="1"/>
          </p:cNvSpPr>
          <p:nvPr>
            <p:ph type="sldNum" sz="quarter" idx="5"/>
          </p:nvPr>
        </p:nvSpPr>
        <p:spPr/>
        <p:txBody>
          <a:bodyPr/>
          <a:lstStyle/>
          <a:p>
            <a:fld id="{5798E7CD-ECDC-AF4F-BE57-C5F612713F5B}" type="slidenum">
              <a:rPr lang="en-US" smtClean="0"/>
              <a:t>8</a:t>
            </a:fld>
            <a:endParaRPr lang="en-US"/>
          </a:p>
        </p:txBody>
      </p:sp>
    </p:spTree>
    <p:extLst>
      <p:ext uri="{BB962C8B-B14F-4D97-AF65-F5344CB8AC3E}">
        <p14:creationId xmlns:p14="http://schemas.microsoft.com/office/powerpoint/2010/main" val="1923839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9</a:t>
            </a:fld>
            <a:endParaRPr lang="en-US"/>
          </a:p>
        </p:txBody>
      </p:sp>
    </p:spTree>
    <p:extLst>
      <p:ext uri="{BB962C8B-B14F-4D97-AF65-F5344CB8AC3E}">
        <p14:creationId xmlns:p14="http://schemas.microsoft.com/office/powerpoint/2010/main" val="338031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0229-5291-70C6-4CD3-F37D30EF7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BC8D9-2B16-80A8-196B-C195EB956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085F3-5E16-4892-0226-54864DF004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FC98D-D587-D5BB-1A0C-405AEAEADB97}"/>
              </a:ext>
            </a:extLst>
          </p:cNvPr>
          <p:cNvSpPr>
            <a:spLocks noGrp="1"/>
          </p:cNvSpPr>
          <p:nvPr>
            <p:ph type="sldNum" sz="quarter" idx="5"/>
          </p:nvPr>
        </p:nvSpPr>
        <p:spPr/>
        <p:txBody>
          <a:bodyPr/>
          <a:lstStyle/>
          <a:p>
            <a:fld id="{5798E7CD-ECDC-AF4F-BE57-C5F612713F5B}" type="slidenum">
              <a:rPr lang="en-US" smtClean="0"/>
              <a:t>10</a:t>
            </a:fld>
            <a:endParaRPr lang="en-US"/>
          </a:p>
        </p:txBody>
      </p:sp>
    </p:spTree>
    <p:extLst>
      <p:ext uri="{BB962C8B-B14F-4D97-AF65-F5344CB8AC3E}">
        <p14:creationId xmlns:p14="http://schemas.microsoft.com/office/powerpoint/2010/main" val="265931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0229-5291-70C6-4CD3-F37D30EF7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BC8D9-2B16-80A8-196B-C195EB956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085F3-5E16-4892-0226-54864DF004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FC98D-D587-D5BB-1A0C-405AEAEADB97}"/>
              </a:ext>
            </a:extLst>
          </p:cNvPr>
          <p:cNvSpPr>
            <a:spLocks noGrp="1"/>
          </p:cNvSpPr>
          <p:nvPr>
            <p:ph type="sldNum" sz="quarter" idx="5"/>
          </p:nvPr>
        </p:nvSpPr>
        <p:spPr/>
        <p:txBody>
          <a:bodyPr/>
          <a:lstStyle/>
          <a:p>
            <a:fld id="{5798E7CD-ECDC-AF4F-BE57-C5F612713F5B}" type="slidenum">
              <a:rPr lang="en-US" smtClean="0"/>
              <a:t>11</a:t>
            </a:fld>
            <a:endParaRPr lang="en-US"/>
          </a:p>
        </p:txBody>
      </p:sp>
    </p:spTree>
    <p:extLst>
      <p:ext uri="{BB962C8B-B14F-4D97-AF65-F5344CB8AC3E}">
        <p14:creationId xmlns:p14="http://schemas.microsoft.com/office/powerpoint/2010/main" val="1732969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9/15/25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9/15/25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9/15/25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9/15/25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9/15/25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9/15/25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9/15/25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9/15/25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9/15/25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9/15/25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9/15/25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9/15/25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32.jpe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s://www.youtube.com/watch?v=BcTaSyBiD78" TargetMode="External"/><Relationship Id="rId7" Type="http://schemas.openxmlformats.org/officeDocument/2006/relationships/hyperlink" Target="https://www.amazon.com/dp/B0081JE0OO" TargetMode="External"/><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amazon.com/dp/B007QVB71C" TargetMode="External"/><Relationship Id="rId11" Type="http://schemas.openxmlformats.org/officeDocument/2006/relationships/image" Target="../media/image36.png"/><Relationship Id="rId5" Type="http://schemas.openxmlformats.org/officeDocument/2006/relationships/hyperlink" Target="https://www.amazon.com/dp/B00IOUEFL8" TargetMode="External"/><Relationship Id="rId10" Type="http://schemas.openxmlformats.org/officeDocument/2006/relationships/image" Target="../media/image35.png"/><Relationship Id="rId4" Type="http://schemas.openxmlformats.org/officeDocument/2006/relationships/hyperlink" Target="https://www.youtube.com/watch?v=MUtF_lXAExM" TargetMode="External"/><Relationship Id="rId9" Type="http://schemas.openxmlformats.org/officeDocument/2006/relationships/image" Target="../media/image34.pn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youtube.com/watch?v=9zzfOtBVcjA" TargetMode="External"/><Relationship Id="rId7" Type="http://schemas.openxmlformats.org/officeDocument/2006/relationships/image" Target="../media/image40.png"/><Relationship Id="rId2" Type="http://schemas.openxmlformats.org/officeDocument/2006/relationships/hyperlink" Target="https://www.youtube.com/watch?v=vN2R2pi7eYc" TargetMode="External"/><Relationship Id="rId1" Type="http://schemas.openxmlformats.org/officeDocument/2006/relationships/slideLayout" Target="../slideLayouts/slideLayout7.xml"/><Relationship Id="rId6" Type="http://schemas.openxmlformats.org/officeDocument/2006/relationships/hyperlink" Target="https://www.amazon.com/dp/B007K1FDJA" TargetMode="External"/><Relationship Id="rId5" Type="http://schemas.openxmlformats.org/officeDocument/2006/relationships/hyperlink" Target="https://www.youtube.com/watch?v=YfRQmJdun54" TargetMode="External"/><Relationship Id="rId4" Type="http://schemas.openxmlformats.org/officeDocument/2006/relationships/hyperlink" Target="https://crystalquest.com/products/whole-house-reverse-osmosis-system" TargetMode="External"/><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youtube.com/watch?v=1VNSv7xVzzU" TargetMode="Externa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hyperlink" Target="https://www.rcworst.com/Amtrol/Well-X-Trol-c225.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www.amazon.com/dp/B08YS56F4Z/" TargetMode="External"/><Relationship Id="rId7" Type="http://schemas.openxmlformats.org/officeDocument/2006/relationships/image" Target="../media/image56.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hyperlink" Target="https://www.amazon.com/dp/B001P307PO" TargetMode="External"/><Relationship Id="rId10" Type="http://schemas.openxmlformats.org/officeDocument/2006/relationships/image" Target="../media/image59.png"/><Relationship Id="rId4" Type="http://schemas.openxmlformats.org/officeDocument/2006/relationships/hyperlink" Target="https://www.amazon.com/dp/B0BSYD1J7J/" TargetMode="External"/><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hyperlink" Target="https://www.youtube.com/watch?v=DyVRnk0LJzc" TargetMode="External"/><Relationship Id="rId7" Type="http://schemas.openxmlformats.org/officeDocument/2006/relationships/image" Target="../media/image64.png"/><Relationship Id="rId12" Type="http://schemas.openxmlformats.org/officeDocument/2006/relationships/hyperlink" Target="https://www.youtube.com/watch?v=krJrvuaozyc" TargetMode="External"/><Relationship Id="rId2" Type="http://schemas.openxmlformats.org/officeDocument/2006/relationships/hyperlink" Target="https://www.youtube.com/watch?v=CWgaP90CGmo" TargetMode="External"/><Relationship Id="rId1" Type="http://schemas.openxmlformats.org/officeDocument/2006/relationships/slideLayout" Target="../slideLayouts/slideLayout7.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jpeg"/><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png"/><Relationship Id="rId1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jpe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www.amazon.com/dp/B00KI0WORE/" TargetMode="External"/><Relationship Id="rId7" Type="http://schemas.openxmlformats.org/officeDocument/2006/relationships/image" Target="../media/image80.png"/><Relationship Id="rId12" Type="http://schemas.openxmlformats.org/officeDocument/2006/relationships/hyperlink" Target="https://www.amazon.com/dp/B07V8TMX95" TargetMode="External"/><Relationship Id="rId2" Type="http://schemas.openxmlformats.org/officeDocument/2006/relationships/hyperlink" Target="https://www.youtube.com/watch?v=IdASRPrJKq8" TargetMode="External"/><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hyperlink" Target="https://www.amazon.com/dp/B00GZ3H2EI" TargetMode="External"/><Relationship Id="rId4" Type="http://schemas.openxmlformats.org/officeDocument/2006/relationships/image" Target="../media/image77.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hyperlink" Target="https://www.amazon.com/dp/B00SSAKT46"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www.amazon.com/dp/B01FI3BLYM" TargetMode="Externa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amazon.com/dp/B0776ZLQ1V" TargetMode="External"/><Relationship Id="rId5" Type="http://schemas.openxmlformats.org/officeDocument/2006/relationships/hyperlink" Target="https://www.youtube.com/watch?v=svoIxJYPTXo" TargetMode="External"/><Relationship Id="rId4" Type="http://schemas.openxmlformats.org/officeDocument/2006/relationships/hyperlink" Target="https://www.youtube.com/watch?v=MSv1jDHGU_c"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26.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24.png"/><Relationship Id="rId5" Type="http://schemas.openxmlformats.org/officeDocument/2006/relationships/hyperlink" Target="https://www.amazon.com/dp/B005FYN8GE" TargetMode="External"/><Relationship Id="rId10" Type="http://schemas.openxmlformats.org/officeDocument/2006/relationships/image" Target="../media/image23.png"/><Relationship Id="rId4" Type="http://schemas.openxmlformats.org/officeDocument/2006/relationships/hyperlink" Target="https://www.amazon.com/dp/B07XLP2T2Y" TargetMode="Externa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3602736" y="658368"/>
            <a:ext cx="5788152" cy="707886"/>
          </a:xfrm>
          <a:prstGeom prst="rect">
            <a:avLst/>
          </a:prstGeom>
          <a:noFill/>
        </p:spPr>
        <p:txBody>
          <a:bodyPr wrap="square" rtlCol="0">
            <a:spAutoFit/>
          </a:bodyPr>
          <a:lstStyle/>
          <a:p>
            <a:pPr algn="ctr"/>
            <a:r>
              <a:rPr lang="en-US" sz="4000" b="1" dirty="0"/>
              <a:t>Estimated Water Usage</a:t>
            </a:r>
          </a:p>
        </p:txBody>
      </p:sp>
      <p:sp>
        <p:nvSpPr>
          <p:cNvPr id="17" name="TextBox 16">
            <a:extLst>
              <a:ext uri="{FF2B5EF4-FFF2-40B4-BE49-F238E27FC236}">
                <a16:creationId xmlns:a16="http://schemas.microsoft.com/office/drawing/2014/main" id="{C5FE76AF-10B3-4B6B-6653-085CCC30ECA3}"/>
              </a:ext>
            </a:extLst>
          </p:cNvPr>
          <p:cNvSpPr txBox="1"/>
          <p:nvPr/>
        </p:nvSpPr>
        <p:spPr>
          <a:xfrm>
            <a:off x="2601468" y="1472148"/>
            <a:ext cx="7790688" cy="4401205"/>
          </a:xfrm>
          <a:prstGeom prst="rect">
            <a:avLst/>
          </a:prstGeom>
          <a:solidFill>
            <a:schemeClr val="accent4">
              <a:lumMod val="20000"/>
              <a:lumOff val="80000"/>
            </a:schemeClr>
          </a:solidFill>
          <a:ln>
            <a:solidFill>
              <a:srgbClr val="FF0000"/>
            </a:solidFill>
          </a:ln>
        </p:spPr>
        <p:txBody>
          <a:bodyPr wrap="square" rtlCol="0">
            <a:spAutoFit/>
          </a:bodyPr>
          <a:lstStyle/>
          <a:p>
            <a:endParaRPr lang="en-US" sz="2000" dirty="0"/>
          </a:p>
          <a:p>
            <a:pPr marL="342900" indent="-342900" algn="l">
              <a:buFont typeface="Arial" panose="020B0604020202020204" pitchFamily="34" charset="0"/>
              <a:buChar char="•"/>
            </a:pPr>
            <a:r>
              <a:rPr lang="en-US" sz="2000" b="0" i="0" dirty="0">
                <a:effectLst/>
                <a:latin typeface="fkGroteskNeue"/>
              </a:rPr>
              <a:t>50-100 gallons per person per day (up to 3,000 per month)</a:t>
            </a:r>
          </a:p>
          <a:p>
            <a:pPr marL="342900" indent="-342900" algn="l">
              <a:buFont typeface="Arial" panose="020B0604020202020204" pitchFamily="34" charset="0"/>
              <a:buChar char="•"/>
            </a:pPr>
            <a:r>
              <a:rPr lang="en-US" sz="2000" b="0" i="0" dirty="0">
                <a:effectLst/>
                <a:latin typeface="fkGroteskNeue"/>
              </a:rPr>
              <a:t>washing machine: 30 gallons per load</a:t>
            </a:r>
          </a:p>
          <a:p>
            <a:pPr marL="342900" indent="-342900" algn="l">
              <a:buFont typeface="Arial" panose="020B0604020202020204" pitchFamily="34" charset="0"/>
              <a:buChar char="•"/>
            </a:pPr>
            <a:r>
              <a:rPr lang="en-US" sz="2000" b="0" i="0" dirty="0">
                <a:effectLst/>
                <a:latin typeface="fkGroteskNeue"/>
              </a:rPr>
              <a:t>kitchen sink: 3 gallons per minute </a:t>
            </a:r>
          </a:p>
          <a:p>
            <a:pPr marL="342900" indent="-342900" algn="l">
              <a:buFont typeface="Arial" panose="020B0604020202020204" pitchFamily="34" charset="0"/>
              <a:buChar char="•"/>
            </a:pPr>
            <a:r>
              <a:rPr lang="en-US" sz="2000" b="0" i="0" dirty="0">
                <a:effectLst/>
                <a:latin typeface="fkGroteskNeue"/>
              </a:rPr>
              <a:t>Bathroom Sink: 2 gallons per minute</a:t>
            </a:r>
          </a:p>
          <a:p>
            <a:pPr marL="342900" indent="-342900" algn="l">
              <a:buFont typeface="Arial" panose="020B0604020202020204" pitchFamily="34" charset="0"/>
              <a:buChar char="•"/>
            </a:pPr>
            <a:r>
              <a:rPr lang="en-US" sz="2000" b="0" i="0" dirty="0">
                <a:effectLst/>
                <a:latin typeface="fkGroteskNeue"/>
              </a:rPr>
              <a:t>Shower: 5 gallons per minute</a:t>
            </a:r>
          </a:p>
          <a:p>
            <a:pPr algn="l"/>
            <a:endParaRPr lang="en-US" sz="2000" b="0" i="0" dirty="0">
              <a:effectLst/>
              <a:latin typeface="fkGroteskNeue"/>
            </a:endParaRPr>
          </a:p>
          <a:p>
            <a:r>
              <a:rPr lang="en-US" sz="2000" dirty="0"/>
              <a:t>Estimating water usage – 400 gallons per day we are in the house.</a:t>
            </a:r>
          </a:p>
          <a:p>
            <a:pPr algn="l"/>
            <a:endParaRPr lang="en-US" sz="2000" dirty="0">
              <a:latin typeface="fkGroteskNeue"/>
            </a:endParaRPr>
          </a:p>
          <a:p>
            <a:pPr algn="l"/>
            <a:r>
              <a:rPr lang="en-US" sz="2000" dirty="0">
                <a:latin typeface="fkGroteskNeue"/>
              </a:rPr>
              <a:t>Per year we spend 114 days: (50 weeks * 2 days) + (2 weeks * 7 days)</a:t>
            </a:r>
          </a:p>
          <a:p>
            <a:pPr algn="l"/>
            <a:endParaRPr lang="en-US" sz="2000" dirty="0">
              <a:latin typeface="fkGroteskNeue"/>
            </a:endParaRPr>
          </a:p>
          <a:p>
            <a:pPr algn="l"/>
            <a:r>
              <a:rPr lang="en-US" sz="2000" dirty="0">
                <a:latin typeface="fkGroteskNeue"/>
              </a:rPr>
              <a:t>Per year: 114 days * 100 gallons * 4 people = 40,000 gallons/year</a:t>
            </a:r>
          </a:p>
          <a:p>
            <a:pPr algn="l"/>
            <a:endParaRPr lang="en-US" sz="2000" dirty="0">
              <a:latin typeface="fkGroteskNeue"/>
            </a:endParaRPr>
          </a:p>
          <a:p>
            <a:pPr algn="l"/>
            <a:r>
              <a:rPr lang="en-US" sz="2000" dirty="0">
                <a:latin typeface="fkGroteskNeue"/>
              </a:rPr>
              <a:t>sediment filter lasts 10K gallons – change every 3 months</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CBAD-2A03-5ECD-0A4D-E1D29EBA587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D62B214-CBCC-D569-D2E1-4C066C6A0125}"/>
              </a:ext>
            </a:extLst>
          </p:cNvPr>
          <p:cNvSpPr txBox="1"/>
          <p:nvPr/>
        </p:nvSpPr>
        <p:spPr>
          <a:xfrm>
            <a:off x="4357780" y="541450"/>
            <a:ext cx="3810000" cy="6077878"/>
          </a:xfrm>
          <a:prstGeom prst="rect">
            <a:avLst/>
          </a:prstGeom>
          <a:solidFill>
            <a:srgbClr val="FFC000"/>
          </a:solidFill>
          <a:ln>
            <a:solidFill>
              <a:srgbClr val="FF0000"/>
            </a:solidFill>
          </a:ln>
        </p:spPr>
        <p:txBody>
          <a:bodyPr wrap="square" rtlCol="0">
            <a:noAutofit/>
          </a:bodyPr>
          <a:lstStyle/>
          <a:p>
            <a:r>
              <a:rPr lang="en-US" sz="1400" b="0" i="0" dirty="0">
                <a:solidFill>
                  <a:srgbClr val="0F1111"/>
                </a:solidFill>
                <a:effectLst/>
                <a:latin typeface="Amazon Ember"/>
              </a:rPr>
              <a:t>3' x 7'</a:t>
            </a:r>
            <a:endParaRPr lang="en-US" sz="1400" dirty="0"/>
          </a:p>
        </p:txBody>
      </p:sp>
      <p:sp>
        <p:nvSpPr>
          <p:cNvPr id="2" name="TextBox 1">
            <a:extLst>
              <a:ext uri="{FF2B5EF4-FFF2-40B4-BE49-F238E27FC236}">
                <a16:creationId xmlns:a16="http://schemas.microsoft.com/office/drawing/2014/main" id="{6A24C098-3406-9CAB-0ED6-6AFA58FD5903}"/>
              </a:ext>
            </a:extLst>
          </p:cNvPr>
          <p:cNvSpPr txBox="1"/>
          <p:nvPr/>
        </p:nvSpPr>
        <p:spPr>
          <a:xfrm>
            <a:off x="91441" y="90219"/>
            <a:ext cx="2176820"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Wall Mount</a:t>
            </a:r>
          </a:p>
        </p:txBody>
      </p:sp>
      <p:pic>
        <p:nvPicPr>
          <p:cNvPr id="3" name="Picture 2">
            <a:extLst>
              <a:ext uri="{FF2B5EF4-FFF2-40B4-BE49-F238E27FC236}">
                <a16:creationId xmlns:a16="http://schemas.microsoft.com/office/drawing/2014/main" id="{81639620-2B9C-AD27-14A7-553D0DFE35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73592" y="4502199"/>
            <a:ext cx="605285" cy="1003636"/>
          </a:xfrm>
          <a:prstGeom prst="rect">
            <a:avLst/>
          </a:prstGeom>
          <a:ln>
            <a:solidFill>
              <a:srgbClr val="FF0000"/>
            </a:solidFill>
          </a:ln>
        </p:spPr>
      </p:pic>
      <p:sp>
        <p:nvSpPr>
          <p:cNvPr id="12" name="TextBox 11">
            <a:extLst>
              <a:ext uri="{FF2B5EF4-FFF2-40B4-BE49-F238E27FC236}">
                <a16:creationId xmlns:a16="http://schemas.microsoft.com/office/drawing/2014/main" id="{BA2A6D78-552B-2906-9F1B-DE5D6060D6E9}"/>
              </a:ext>
            </a:extLst>
          </p:cNvPr>
          <p:cNvSpPr txBox="1"/>
          <p:nvPr/>
        </p:nvSpPr>
        <p:spPr>
          <a:xfrm>
            <a:off x="5590921" y="3935794"/>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Carbon, Sed5, sed25</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0336FAE-BFCD-A0AC-D17C-5007E06B5712}"/>
              </a:ext>
            </a:extLst>
          </p:cNvPr>
          <p:cNvSpPr txBox="1"/>
          <p:nvPr/>
        </p:nvSpPr>
        <p:spPr>
          <a:xfrm>
            <a:off x="5635826" y="2056383"/>
            <a:ext cx="1270650"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dirty="0">
                <a:solidFill>
                  <a:srgbClr val="000000"/>
                </a:solidFill>
                <a:latin typeface="Calibri" panose="020F0502020204030204" pitchFamily="34" charset="0"/>
                <a:cs typeface="Calibri" panose="020F0502020204030204" pitchFamily="34" charset="0"/>
              </a:rPr>
              <a:t>C</a:t>
            </a:r>
            <a:r>
              <a:rPr lang="en-US" sz="1000" b="0" i="0" u="none" strike="noStrike" dirty="0">
                <a:solidFill>
                  <a:srgbClr val="000000"/>
                </a:solidFill>
                <a:effectLst/>
                <a:latin typeface="Calibri" panose="020F0502020204030204" pitchFamily="34" charset="0"/>
                <a:cs typeface="Calibri" panose="020F0502020204030204" pitchFamily="34" charset="0"/>
              </a:rPr>
              <a:t>arbon, Led, Fe/Mn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31906DC3-A8C8-4069-6347-DDA4CAC7D183}"/>
              </a:ext>
            </a:extLst>
          </p:cNvPr>
          <p:cNvSpPr/>
          <p:nvPr/>
        </p:nvSpPr>
        <p:spPr>
          <a:xfrm rot="5400000" flipH="1">
            <a:off x="6514150" y="4553685"/>
            <a:ext cx="174963" cy="9125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7EBDA9A-8ABA-6395-5316-3E1904B10FD9}"/>
              </a:ext>
            </a:extLst>
          </p:cNvPr>
          <p:cNvSpPr txBox="1"/>
          <p:nvPr/>
        </p:nvSpPr>
        <p:spPr>
          <a:xfrm>
            <a:off x="7109565" y="5602863"/>
            <a:ext cx="713966"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 / Shutoff</a:t>
            </a:r>
            <a:endParaRPr lang="en-US" sz="1000" b="0" dirty="0">
              <a:effectLst/>
              <a:latin typeface="Calibri" panose="020F0502020204030204" pitchFamily="34" charset="0"/>
              <a:cs typeface="Calibri" panose="020F0502020204030204" pitchFamily="34" charset="0"/>
            </a:endParaRPr>
          </a:p>
        </p:txBody>
      </p:sp>
      <p:sp>
        <p:nvSpPr>
          <p:cNvPr id="11" name="Down Arrow 10">
            <a:extLst>
              <a:ext uri="{FF2B5EF4-FFF2-40B4-BE49-F238E27FC236}">
                <a16:creationId xmlns:a16="http://schemas.microsoft.com/office/drawing/2014/main" id="{09161A1D-141A-27BD-C567-A09A947B909F}"/>
              </a:ext>
            </a:extLst>
          </p:cNvPr>
          <p:cNvSpPr/>
          <p:nvPr/>
        </p:nvSpPr>
        <p:spPr>
          <a:xfrm rot="5400000" flipH="1">
            <a:off x="8146909" y="4721514"/>
            <a:ext cx="146547" cy="605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lastic Pail - 1 Gallon, Orange - ULINE - Qty of 5 - S-17941O">
            <a:extLst>
              <a:ext uri="{FF2B5EF4-FFF2-40B4-BE49-F238E27FC236}">
                <a16:creationId xmlns:a16="http://schemas.microsoft.com/office/drawing/2014/main" id="{7673D232-73B9-F932-0229-3EF252FB15A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09600" y="5879862"/>
            <a:ext cx="613388" cy="604749"/>
          </a:xfrm>
          <a:prstGeom prst="rect">
            <a:avLst/>
          </a:prstGeom>
          <a:noFill/>
          <a:extLst>
            <a:ext uri="{909E8E84-426E-40DD-AFC4-6F175D3DCCD1}">
              <a14:hiddenFill xmlns:a14="http://schemas.microsoft.com/office/drawing/2010/main">
                <a:solidFill>
                  <a:srgbClr val="FFFFFF"/>
                </a:solidFill>
              </a14:hiddenFill>
            </a:ext>
          </a:extLst>
        </p:spPr>
      </p:pic>
      <p:sp>
        <p:nvSpPr>
          <p:cNvPr id="5" name="U-Turn Arrow 4">
            <a:extLst>
              <a:ext uri="{FF2B5EF4-FFF2-40B4-BE49-F238E27FC236}">
                <a16:creationId xmlns:a16="http://schemas.microsoft.com/office/drawing/2014/main" id="{1D69EC52-0ECF-2FE0-B1D0-496373DDF6B6}"/>
              </a:ext>
            </a:extLst>
          </p:cNvPr>
          <p:cNvSpPr/>
          <p:nvPr/>
        </p:nvSpPr>
        <p:spPr>
          <a:xfrm rot="16200000">
            <a:off x="4216287" y="3691456"/>
            <a:ext cx="2154148" cy="337584"/>
          </a:xfrm>
          <a:prstGeom prst="uturnArrow">
            <a:avLst>
              <a:gd name="adj1" fmla="val 25000"/>
              <a:gd name="adj2" fmla="val 23710"/>
              <a:gd name="adj3" fmla="val 25000"/>
              <a:gd name="adj4" fmla="val 43750"/>
              <a:gd name="adj5"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Turn Arrow 5">
            <a:extLst>
              <a:ext uri="{FF2B5EF4-FFF2-40B4-BE49-F238E27FC236}">
                <a16:creationId xmlns:a16="http://schemas.microsoft.com/office/drawing/2014/main" id="{4FDF02A7-8B32-D83A-002C-11EF73AF12FB}"/>
              </a:ext>
            </a:extLst>
          </p:cNvPr>
          <p:cNvSpPr/>
          <p:nvPr/>
        </p:nvSpPr>
        <p:spPr>
          <a:xfrm rot="16200000" flipV="1">
            <a:off x="6133938" y="1844786"/>
            <a:ext cx="1891944" cy="264162"/>
          </a:xfrm>
          <a:prstGeom prst="uturnArrow">
            <a:avLst>
              <a:gd name="adj1" fmla="val 25000"/>
              <a:gd name="adj2" fmla="val 25000"/>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a:extLst>
              <a:ext uri="{FF2B5EF4-FFF2-40B4-BE49-F238E27FC236}">
                <a16:creationId xmlns:a16="http://schemas.microsoft.com/office/drawing/2014/main" id="{CBA61EB2-5510-E643-C996-0079A50F943A}"/>
              </a:ext>
            </a:extLst>
          </p:cNvPr>
          <p:cNvSpPr/>
          <p:nvPr/>
        </p:nvSpPr>
        <p:spPr>
          <a:xfrm rot="5400000" flipH="1">
            <a:off x="4305963" y="505203"/>
            <a:ext cx="160108" cy="1186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20A34A-C10C-AD87-0CFB-439FE6E331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67531" y="513124"/>
            <a:ext cx="1924959" cy="2270050"/>
          </a:xfrm>
          <a:prstGeom prst="rect">
            <a:avLst/>
          </a:prstGeom>
          <a:ln>
            <a:solidFill>
              <a:srgbClr val="FF0000"/>
            </a:solidFill>
          </a:ln>
        </p:spPr>
      </p:pic>
      <p:sp>
        <p:nvSpPr>
          <p:cNvPr id="17" name="TextBox 16">
            <a:extLst>
              <a:ext uri="{FF2B5EF4-FFF2-40B4-BE49-F238E27FC236}">
                <a16:creationId xmlns:a16="http://schemas.microsoft.com/office/drawing/2014/main" id="{0D597271-5E37-5B45-5A38-2FB2E6DCCE37}"/>
              </a:ext>
            </a:extLst>
          </p:cNvPr>
          <p:cNvSpPr txBox="1"/>
          <p:nvPr/>
        </p:nvSpPr>
        <p:spPr>
          <a:xfrm>
            <a:off x="9967531" y="2921424"/>
            <a:ext cx="1943326" cy="1169551"/>
          </a:xfrm>
          <a:prstGeom prst="rect">
            <a:avLst/>
          </a:prstGeom>
          <a:solidFill>
            <a:schemeClr val="accent4">
              <a:lumMod val="20000"/>
              <a:lumOff val="80000"/>
            </a:schemeClr>
          </a:solidFill>
          <a:ln>
            <a:solidFill>
              <a:srgbClr val="FF0000"/>
            </a:solidFill>
          </a:ln>
        </p:spPr>
        <p:txBody>
          <a:bodyPr wrap="square" rtlCol="0">
            <a:spAutoFit/>
          </a:bodyPr>
          <a:lstStyle/>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whole house filtration system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horizontal: 24.5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height: 28.0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depth: 8.0 inches</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need extra space for connections</a:t>
            </a:r>
          </a:p>
        </p:txBody>
      </p:sp>
      <p:sp>
        <p:nvSpPr>
          <p:cNvPr id="18" name="TextBox 17">
            <a:extLst>
              <a:ext uri="{FF2B5EF4-FFF2-40B4-BE49-F238E27FC236}">
                <a16:creationId xmlns:a16="http://schemas.microsoft.com/office/drawing/2014/main" id="{02801A13-C0A6-4514-6FEB-0AB369ACF35E}"/>
              </a:ext>
            </a:extLst>
          </p:cNvPr>
          <p:cNvSpPr txBox="1"/>
          <p:nvPr/>
        </p:nvSpPr>
        <p:spPr>
          <a:xfrm>
            <a:off x="146909" y="871955"/>
            <a:ext cx="3475240" cy="3170099"/>
          </a:xfrm>
          <a:prstGeom prst="rect">
            <a:avLst/>
          </a:prstGeom>
          <a:solidFill>
            <a:schemeClr val="accent4">
              <a:lumMod val="20000"/>
              <a:lumOff val="80000"/>
            </a:schemeClr>
          </a:solidFill>
          <a:ln>
            <a:solidFill>
              <a:srgbClr val="FF0000"/>
            </a:solidFill>
          </a:ln>
        </p:spPr>
        <p:txBody>
          <a:bodyPr wrap="square" rtlCol="0">
            <a:spAutoFit/>
          </a:bodyPr>
          <a:lstStyle/>
          <a:p>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2: (output)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FM25B Iron/Manganese removal  (50K gal)</a:t>
            </a:r>
          </a:p>
          <a:p>
            <a:r>
              <a:rPr lang="en-US" sz="1000" b="0" i="0" u="none" strike="noStrike" dirty="0">
                <a:solidFill>
                  <a:srgbClr val="000000"/>
                </a:solidFill>
                <a:effectLst/>
                <a:latin typeface="Calibri" panose="020F0502020204030204" pitchFamily="34" charset="0"/>
                <a:cs typeface="Calibri" panose="020F0502020204030204" pitchFamily="34" charset="0"/>
              </a:rPr>
              <a:t>Stage 2: FM25B Iron/Manganese removal (50K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FCTO25B CTO Carbon – (100K gal) – final stage</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1  (input)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FP25B Sediment Filter 5 microns (100K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2: FG25B-KS GAC+KDF Filter (150K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  Reduces chlorine, hydrogen sulfide,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FC25B-PB Lead-Reducing Filter (100K gal)</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dirty="0">
                <a:solidFill>
                  <a:srgbClr val="000000"/>
                </a:solidFill>
                <a:latin typeface="Calibri" panose="020F0502020204030204" pitchFamily="34" charset="0"/>
                <a:cs typeface="Calibri" panose="020F0502020204030204" pitchFamily="34" charset="0"/>
              </a:rPr>
              <a:t>As our usage is less than 40K gal/year, we can change Iron/Manganese filters once per year, and other filters once per two years)</a:t>
            </a:r>
          </a:p>
        </p:txBody>
      </p:sp>
      <p:pic>
        <p:nvPicPr>
          <p:cNvPr id="24" name="Picture 23">
            <a:extLst>
              <a:ext uri="{FF2B5EF4-FFF2-40B4-BE49-F238E27FC236}">
                <a16:creationId xmlns:a16="http://schemas.microsoft.com/office/drawing/2014/main" id="{A4927B0A-F185-81CB-EB51-41536BBB45B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5561960" y="4351385"/>
            <a:ext cx="508669" cy="1359107"/>
          </a:xfrm>
          <a:prstGeom prst="rect">
            <a:avLst/>
          </a:prstGeom>
        </p:spPr>
      </p:pic>
      <p:sp>
        <p:nvSpPr>
          <p:cNvPr id="26" name="TextBox 25">
            <a:extLst>
              <a:ext uri="{FF2B5EF4-FFF2-40B4-BE49-F238E27FC236}">
                <a16:creationId xmlns:a16="http://schemas.microsoft.com/office/drawing/2014/main" id="{ABD368F1-7522-1850-B90A-29A6AED9226A}"/>
              </a:ext>
            </a:extLst>
          </p:cNvPr>
          <p:cNvSpPr txBox="1"/>
          <p:nvPr/>
        </p:nvSpPr>
        <p:spPr>
          <a:xfrm>
            <a:off x="4038075" y="5097431"/>
            <a:ext cx="1394544" cy="707886"/>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WSP50ARJ-BP Spin-Down Sediment prefilter with Bypass, Flushable &amp; Reusable</a:t>
            </a:r>
            <a:endParaRPr lang="en-US" sz="1000" b="0" dirty="0">
              <a:effectLst/>
              <a:latin typeface="Calibri" panose="020F0502020204030204" pitchFamily="34" charset="0"/>
              <a:cs typeface="Calibri" panose="020F0502020204030204" pitchFamily="34" charset="0"/>
            </a:endParaRPr>
          </a:p>
        </p:txBody>
      </p:sp>
      <p:pic>
        <p:nvPicPr>
          <p:cNvPr id="27" name="Picture 2" descr="iSpring WGB32BM 3-Stage Water Filter Triple-stage 15-GPM Mechanical  Filtration Well Water Whole House Water Filtration System WGB32BM at  Lowes.com">
            <a:extLst>
              <a:ext uri="{FF2B5EF4-FFF2-40B4-BE49-F238E27FC236}">
                <a16:creationId xmlns:a16="http://schemas.microsoft.com/office/drawing/2014/main" id="{9F4E9690-CC11-6C5A-297C-DE4711B8A829}"/>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734776" y="2499304"/>
            <a:ext cx="1067972" cy="13591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Spring WGB32BM 3-Stage Water Filter Triple-stage 15-GPM Mechanical  Filtration Well Water Whole House Water Filtration System WGB32BM at  Lowes.com">
            <a:extLst>
              <a:ext uri="{FF2B5EF4-FFF2-40B4-BE49-F238E27FC236}">
                <a16:creationId xmlns:a16="http://schemas.microsoft.com/office/drawing/2014/main" id="{9CA49DE0-7AB6-FCE0-24D0-436155886D00}"/>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723856" y="643637"/>
            <a:ext cx="1067972" cy="13591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DC521BE-D161-E192-45EC-D4331BFC1AC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58281" y="970374"/>
            <a:ext cx="486105" cy="256262"/>
          </a:xfrm>
          <a:prstGeom prst="rect">
            <a:avLst/>
          </a:prstGeom>
        </p:spPr>
      </p:pic>
      <p:pic>
        <p:nvPicPr>
          <p:cNvPr id="30" name="Picture 29">
            <a:extLst>
              <a:ext uri="{FF2B5EF4-FFF2-40B4-BE49-F238E27FC236}">
                <a16:creationId xmlns:a16="http://schemas.microsoft.com/office/drawing/2014/main" id="{39B53474-21AA-E318-C809-17B9F3DC7F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05038" y="3385995"/>
            <a:ext cx="486105" cy="256262"/>
          </a:xfrm>
          <a:prstGeom prst="rect">
            <a:avLst/>
          </a:prstGeom>
        </p:spPr>
      </p:pic>
      <p:pic>
        <p:nvPicPr>
          <p:cNvPr id="31" name="Picture 30">
            <a:extLst>
              <a:ext uri="{FF2B5EF4-FFF2-40B4-BE49-F238E27FC236}">
                <a16:creationId xmlns:a16="http://schemas.microsoft.com/office/drawing/2014/main" id="{FF558285-6050-12EB-8F6A-6C5143A832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20371" y="4871366"/>
            <a:ext cx="486105" cy="256262"/>
          </a:xfrm>
          <a:prstGeom prst="rect">
            <a:avLst/>
          </a:prstGeom>
        </p:spPr>
      </p:pic>
      <p:pic>
        <p:nvPicPr>
          <p:cNvPr id="33" name="Picture 32">
            <a:extLst>
              <a:ext uri="{FF2B5EF4-FFF2-40B4-BE49-F238E27FC236}">
                <a16:creationId xmlns:a16="http://schemas.microsoft.com/office/drawing/2014/main" id="{A1E45AA2-9A6D-C0D8-BB08-9048254DCC1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06476" y="1645171"/>
            <a:ext cx="486105" cy="256262"/>
          </a:xfrm>
          <a:prstGeom prst="rect">
            <a:avLst/>
          </a:prstGeom>
        </p:spPr>
      </p:pic>
      <p:pic>
        <p:nvPicPr>
          <p:cNvPr id="4" name="Picture 2" descr="ISPRING NSF-Certified 50-Micron Jumbo Auto-Flush Spin Down Sediment Water  Filter w/ Bypass, 1 in. MNPT and 3/4 in. FNPT WSP50ARJ-BP">
            <a:extLst>
              <a:ext uri="{FF2B5EF4-FFF2-40B4-BE49-F238E27FC236}">
                <a16:creationId xmlns:a16="http://schemas.microsoft.com/office/drawing/2014/main" id="{29DD9D98-43C4-2479-FD93-DE2BB323778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55238" y="4351385"/>
            <a:ext cx="2117362" cy="211736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16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CBAD-2A03-5ECD-0A4D-E1D29EBA58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24C098-3406-9CAB-0ED6-6AFA58FD5903}"/>
              </a:ext>
            </a:extLst>
          </p:cNvPr>
          <p:cNvSpPr txBox="1"/>
          <p:nvPr/>
        </p:nvSpPr>
        <p:spPr>
          <a:xfrm>
            <a:off x="91440" y="90219"/>
            <a:ext cx="2509255"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Unscrew filter</a:t>
            </a:r>
          </a:p>
        </p:txBody>
      </p:sp>
      <p:sp>
        <p:nvSpPr>
          <p:cNvPr id="18" name="TextBox 17">
            <a:extLst>
              <a:ext uri="{FF2B5EF4-FFF2-40B4-BE49-F238E27FC236}">
                <a16:creationId xmlns:a16="http://schemas.microsoft.com/office/drawing/2014/main" id="{02801A13-C0A6-4514-6FEB-0AB369ACF35E}"/>
              </a:ext>
            </a:extLst>
          </p:cNvPr>
          <p:cNvSpPr txBox="1"/>
          <p:nvPr/>
        </p:nvSpPr>
        <p:spPr>
          <a:xfrm>
            <a:off x="2327564" y="133290"/>
            <a:ext cx="4512798"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solidFill>
                  <a:srgbClr val="000000"/>
                </a:solidFill>
                <a:latin typeface="Calibri" panose="020F0502020204030204" pitchFamily="34" charset="0"/>
                <a:cs typeface="Calibri" panose="020F0502020204030204" pitchFamily="34" charset="0"/>
              </a:rPr>
              <a:t>How to unscrew stuck filter</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hlinkClick r:id="rId3"/>
              </a:rPr>
              <a:t>https://</a:t>
            </a:r>
            <a:r>
              <a:rPr lang="en-US" sz="1000" dirty="0" err="1">
                <a:solidFill>
                  <a:srgbClr val="000000"/>
                </a:solidFill>
                <a:latin typeface="Calibri" panose="020F0502020204030204" pitchFamily="34" charset="0"/>
                <a:cs typeface="Calibri" panose="020F0502020204030204" pitchFamily="34" charset="0"/>
                <a:hlinkClick r:id="rId3"/>
              </a:rPr>
              <a:t>www.youtube.com</a:t>
            </a:r>
            <a:r>
              <a:rPr lang="en-US" sz="1000" dirty="0">
                <a:solidFill>
                  <a:srgbClr val="000000"/>
                </a:solidFill>
                <a:latin typeface="Calibri" panose="020F0502020204030204" pitchFamily="34" charset="0"/>
                <a:cs typeface="Calibri" panose="020F0502020204030204" pitchFamily="34" charset="0"/>
                <a:hlinkClick r:id="rId3"/>
              </a:rPr>
              <a:t>/</a:t>
            </a:r>
            <a:r>
              <a:rPr lang="en-US" sz="1000" dirty="0" err="1">
                <a:solidFill>
                  <a:srgbClr val="000000"/>
                </a:solidFill>
                <a:latin typeface="Calibri" panose="020F0502020204030204" pitchFamily="34" charset="0"/>
                <a:cs typeface="Calibri" panose="020F0502020204030204" pitchFamily="34" charset="0"/>
                <a:hlinkClick r:id="rId3"/>
              </a:rPr>
              <a:t>watch?v</a:t>
            </a:r>
            <a:r>
              <a:rPr lang="en-US" sz="1000" dirty="0">
                <a:solidFill>
                  <a:srgbClr val="000000"/>
                </a:solidFill>
                <a:latin typeface="Calibri" panose="020F0502020204030204" pitchFamily="34" charset="0"/>
                <a:cs typeface="Calibri" panose="020F0502020204030204" pitchFamily="34" charset="0"/>
                <a:hlinkClick r:id="rId3"/>
              </a:rPr>
              <a:t>=BcTaSyBiD78</a:t>
            </a:r>
            <a:endParaRPr lang="en-US" sz="10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hlinkClick r:id="rId4"/>
              </a:rPr>
              <a:t>https://</a:t>
            </a:r>
            <a:r>
              <a:rPr lang="en-US" sz="1000" dirty="0" err="1">
                <a:solidFill>
                  <a:srgbClr val="000000"/>
                </a:solidFill>
                <a:latin typeface="Calibri" panose="020F0502020204030204" pitchFamily="34" charset="0"/>
                <a:cs typeface="Calibri" panose="020F0502020204030204" pitchFamily="34" charset="0"/>
                <a:hlinkClick r:id="rId4"/>
              </a:rPr>
              <a:t>www.youtube.com</a:t>
            </a:r>
            <a:r>
              <a:rPr lang="en-US" sz="1000" dirty="0">
                <a:solidFill>
                  <a:srgbClr val="000000"/>
                </a:solidFill>
                <a:latin typeface="Calibri" panose="020F0502020204030204" pitchFamily="34" charset="0"/>
                <a:cs typeface="Calibri" panose="020F0502020204030204" pitchFamily="34" charset="0"/>
                <a:hlinkClick r:id="rId4"/>
              </a:rPr>
              <a:t>/</a:t>
            </a:r>
            <a:r>
              <a:rPr lang="en-US" sz="1000" dirty="0" err="1">
                <a:solidFill>
                  <a:srgbClr val="000000"/>
                </a:solidFill>
                <a:latin typeface="Calibri" panose="020F0502020204030204" pitchFamily="34" charset="0"/>
                <a:cs typeface="Calibri" panose="020F0502020204030204" pitchFamily="34" charset="0"/>
                <a:hlinkClick r:id="rId4"/>
              </a:rPr>
              <a:t>watch?v</a:t>
            </a:r>
            <a:r>
              <a:rPr lang="en-US" sz="1000" dirty="0">
                <a:solidFill>
                  <a:srgbClr val="000000"/>
                </a:solidFill>
                <a:latin typeface="Calibri" panose="020F0502020204030204" pitchFamily="34" charset="0"/>
                <a:cs typeface="Calibri" panose="020F0502020204030204" pitchFamily="34" charset="0"/>
                <a:hlinkClick r:id="rId4"/>
              </a:rPr>
              <a:t>=</a:t>
            </a:r>
            <a:r>
              <a:rPr lang="en-US" sz="1000" dirty="0" err="1">
                <a:solidFill>
                  <a:srgbClr val="000000"/>
                </a:solidFill>
                <a:latin typeface="Calibri" panose="020F0502020204030204" pitchFamily="34" charset="0"/>
                <a:cs typeface="Calibri" panose="020F0502020204030204" pitchFamily="34" charset="0"/>
                <a:hlinkClick r:id="rId4"/>
              </a:rPr>
              <a:t>MUtF_lXAExM</a:t>
            </a:r>
            <a:endParaRPr lang="en-US" sz="10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plastic wrench (comes with filter)</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two plastic wrenches</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bigger metal wrench (check size:  </a:t>
            </a:r>
            <a:r>
              <a:rPr lang="en-US" sz="1000" dirty="0">
                <a:solidFill>
                  <a:srgbClr val="000000"/>
                </a:solidFill>
                <a:latin typeface="Calibri" panose="020F0502020204030204" pitchFamily="34" charset="0"/>
                <a:cs typeface="Calibri" panose="020F0502020204030204" pitchFamily="34" charset="0"/>
                <a:hlinkClick r:id="rId5"/>
              </a:rPr>
              <a:t>https://</a:t>
            </a:r>
            <a:r>
              <a:rPr lang="en-US" sz="1000" dirty="0" err="1">
                <a:solidFill>
                  <a:srgbClr val="000000"/>
                </a:solidFill>
                <a:latin typeface="Calibri" panose="020F0502020204030204" pitchFamily="34" charset="0"/>
                <a:cs typeface="Calibri" panose="020F0502020204030204" pitchFamily="34" charset="0"/>
                <a:hlinkClick r:id="rId5"/>
              </a:rPr>
              <a:t>www.amazon.com</a:t>
            </a:r>
            <a:r>
              <a:rPr lang="en-US" sz="1000" dirty="0">
                <a:solidFill>
                  <a:srgbClr val="000000"/>
                </a:solidFill>
                <a:latin typeface="Calibri" panose="020F0502020204030204" pitchFamily="34" charset="0"/>
                <a:cs typeface="Calibri" panose="020F0502020204030204" pitchFamily="34" charset="0"/>
                <a:hlinkClick r:id="rId5"/>
              </a:rPr>
              <a:t>/</a:t>
            </a:r>
            <a:r>
              <a:rPr lang="en-US" sz="1000" dirty="0" err="1">
                <a:solidFill>
                  <a:srgbClr val="000000"/>
                </a:solidFill>
                <a:latin typeface="Calibri" panose="020F0502020204030204" pitchFamily="34" charset="0"/>
                <a:cs typeface="Calibri" panose="020F0502020204030204" pitchFamily="34" charset="0"/>
                <a:hlinkClick r:id="rId5"/>
              </a:rPr>
              <a:t>dp</a:t>
            </a:r>
            <a:r>
              <a:rPr lang="en-US" sz="1000" dirty="0">
                <a:solidFill>
                  <a:srgbClr val="000000"/>
                </a:solidFill>
                <a:latin typeface="Calibri" panose="020F0502020204030204" pitchFamily="34" charset="0"/>
                <a:cs typeface="Calibri" panose="020F0502020204030204" pitchFamily="34" charset="0"/>
                <a:hlinkClick r:id="rId5"/>
              </a:rPr>
              <a:t>/B00IOUEFL8 </a:t>
            </a:r>
            <a:endParaRPr lang="en-US" sz="10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use tube on handle for more leverage</a:t>
            </a:r>
          </a:p>
          <a:p>
            <a:pPr marL="171450" indent="-171450">
              <a:buFont typeface="Arial" panose="020B0604020202020204" pitchFamily="34" charset="0"/>
              <a:buChar char="•"/>
            </a:pPr>
            <a:r>
              <a:rPr lang="en-US" sz="1000" dirty="0" err="1">
                <a:solidFill>
                  <a:srgbClr val="000000"/>
                </a:solidFill>
                <a:latin typeface="Calibri" panose="020F0502020204030204" pitchFamily="34" charset="0"/>
                <a:cs typeface="Calibri" panose="020F0502020204030204" pitchFamily="34" charset="0"/>
              </a:rPr>
              <a:t>lisle+strap+wrench</a:t>
            </a:r>
            <a:r>
              <a:rPr lang="en-US" sz="1000" dirty="0">
                <a:solidFill>
                  <a:srgbClr val="000000"/>
                </a:solidFill>
                <a:latin typeface="Calibri" panose="020F0502020204030204" pitchFamily="34" charset="0"/>
                <a:cs typeface="Calibri" panose="020F0502020204030204" pitchFamily="34" charset="0"/>
              </a:rPr>
              <a:t> - </a:t>
            </a:r>
            <a:r>
              <a:rPr lang="en-US" sz="1000" dirty="0">
                <a:solidFill>
                  <a:srgbClr val="000000"/>
                </a:solidFill>
                <a:latin typeface="Calibri" panose="020F0502020204030204" pitchFamily="34" charset="0"/>
                <a:cs typeface="Calibri" panose="020F0502020204030204" pitchFamily="34" charset="0"/>
                <a:hlinkClick r:id="rId6"/>
              </a:rPr>
              <a:t>https://www.amazon.com/dp/B007QVB71C</a:t>
            </a:r>
            <a:br>
              <a:rPr lang="en-US" sz="1000" dirty="0">
                <a:solidFill>
                  <a:srgbClr val="000000"/>
                </a:solidFill>
                <a:latin typeface="Calibri" panose="020F0502020204030204" pitchFamily="34" charset="0"/>
                <a:cs typeface="Calibri" panose="020F0502020204030204" pitchFamily="34" charset="0"/>
              </a:rPr>
            </a:br>
            <a:r>
              <a:rPr lang="en-US" sz="1000" dirty="0">
                <a:solidFill>
                  <a:srgbClr val="000000"/>
                </a:solidFill>
                <a:latin typeface="Calibri" panose="020F0502020204030204" pitchFamily="34" charset="0"/>
                <a:cs typeface="Calibri" panose="020F0502020204030204" pitchFamily="34" charset="0"/>
              </a:rPr>
              <a:t>(or flat strap and two </a:t>
            </a:r>
            <a:r>
              <a:rPr lang="en-US" sz="1000" dirty="0" err="1">
                <a:solidFill>
                  <a:srgbClr val="000000"/>
                </a:solidFill>
                <a:latin typeface="Calibri" panose="020F0502020204030204" pitchFamily="34" charset="0"/>
                <a:cs typeface="Calibri" panose="020F0502020204030204" pitchFamily="34" charset="0"/>
              </a:rPr>
              <a:t>spaners</a:t>
            </a:r>
            <a:r>
              <a:rPr lang="en-US" sz="1000" dirty="0">
                <a:solidFill>
                  <a:srgbClr val="000000"/>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use silicone grease - </a:t>
            </a:r>
            <a:r>
              <a:rPr lang="en-US" sz="1000" dirty="0">
                <a:solidFill>
                  <a:srgbClr val="000000"/>
                </a:solidFill>
                <a:latin typeface="Calibri" panose="020F0502020204030204" pitchFamily="34" charset="0"/>
                <a:cs typeface="Calibri" panose="020F0502020204030204" pitchFamily="34" charset="0"/>
                <a:hlinkClick r:id="rId7"/>
              </a:rPr>
              <a:t>https://</a:t>
            </a:r>
            <a:r>
              <a:rPr lang="en-US" sz="1000" dirty="0" err="1">
                <a:solidFill>
                  <a:srgbClr val="000000"/>
                </a:solidFill>
                <a:latin typeface="Calibri" panose="020F0502020204030204" pitchFamily="34" charset="0"/>
                <a:cs typeface="Calibri" panose="020F0502020204030204" pitchFamily="34" charset="0"/>
                <a:hlinkClick r:id="rId7"/>
              </a:rPr>
              <a:t>www.amazon.com</a:t>
            </a:r>
            <a:r>
              <a:rPr lang="en-US" sz="1000" dirty="0">
                <a:solidFill>
                  <a:srgbClr val="000000"/>
                </a:solidFill>
                <a:latin typeface="Calibri" panose="020F0502020204030204" pitchFamily="34" charset="0"/>
                <a:cs typeface="Calibri" panose="020F0502020204030204" pitchFamily="34" charset="0"/>
                <a:hlinkClick r:id="rId7"/>
              </a:rPr>
              <a:t>/</a:t>
            </a:r>
            <a:r>
              <a:rPr lang="en-US" sz="1000" dirty="0" err="1">
                <a:solidFill>
                  <a:srgbClr val="000000"/>
                </a:solidFill>
                <a:latin typeface="Calibri" panose="020F0502020204030204" pitchFamily="34" charset="0"/>
                <a:cs typeface="Calibri" panose="020F0502020204030204" pitchFamily="34" charset="0"/>
                <a:hlinkClick r:id="rId7"/>
              </a:rPr>
              <a:t>dp</a:t>
            </a:r>
            <a:r>
              <a:rPr lang="en-US" sz="1000" dirty="0">
                <a:solidFill>
                  <a:srgbClr val="000000"/>
                </a:solidFill>
                <a:latin typeface="Calibri" panose="020F0502020204030204" pitchFamily="34" charset="0"/>
                <a:cs typeface="Calibri" panose="020F0502020204030204" pitchFamily="34" charset="0"/>
                <a:hlinkClick r:id="rId7"/>
              </a:rPr>
              <a:t>/B0081JE0OO</a:t>
            </a:r>
            <a:r>
              <a:rPr lang="en-US" sz="1000" dirty="0">
                <a:solidFill>
                  <a:srgbClr val="000000"/>
                </a:solidFill>
                <a:latin typeface="Calibri" panose="020F0502020204030204" pitchFamily="34" charset="0"/>
                <a:cs typeface="Calibri" panose="020F0502020204030204" pitchFamily="34" charset="0"/>
              </a:rPr>
              <a:t> </a:t>
            </a:r>
          </a:p>
        </p:txBody>
      </p:sp>
      <p:pic>
        <p:nvPicPr>
          <p:cNvPr id="4" name="Picture 3">
            <a:extLst>
              <a:ext uri="{FF2B5EF4-FFF2-40B4-BE49-F238E27FC236}">
                <a16:creationId xmlns:a16="http://schemas.microsoft.com/office/drawing/2014/main" id="{FD47DB3D-8D32-4A2A-3701-8A6BA6BA6C5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14959" y="132633"/>
            <a:ext cx="1931747" cy="1896047"/>
          </a:xfrm>
          <a:prstGeom prst="rect">
            <a:avLst/>
          </a:prstGeom>
          <a:ln>
            <a:solidFill>
              <a:srgbClr val="FF0000"/>
            </a:solidFill>
          </a:ln>
        </p:spPr>
      </p:pic>
      <p:pic>
        <p:nvPicPr>
          <p:cNvPr id="10" name="Picture 9">
            <a:extLst>
              <a:ext uri="{FF2B5EF4-FFF2-40B4-BE49-F238E27FC236}">
                <a16:creationId xmlns:a16="http://schemas.microsoft.com/office/drawing/2014/main" id="{F26DFFED-1C18-11CC-569E-787BBEFDDCB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99910" y="2354662"/>
            <a:ext cx="3115250" cy="2147361"/>
          </a:xfrm>
          <a:prstGeom prst="rect">
            <a:avLst/>
          </a:prstGeom>
          <a:ln>
            <a:solidFill>
              <a:srgbClr val="FF0000"/>
            </a:solidFill>
          </a:ln>
        </p:spPr>
      </p:pic>
      <p:pic>
        <p:nvPicPr>
          <p:cNvPr id="16" name="Picture 15">
            <a:extLst>
              <a:ext uri="{FF2B5EF4-FFF2-40B4-BE49-F238E27FC236}">
                <a16:creationId xmlns:a16="http://schemas.microsoft.com/office/drawing/2014/main" id="{5F73B178-98EF-5A07-F99E-710C71BC022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137404" y="2387453"/>
            <a:ext cx="1820779" cy="2478892"/>
          </a:xfrm>
          <a:prstGeom prst="rect">
            <a:avLst/>
          </a:prstGeom>
          <a:ln>
            <a:solidFill>
              <a:srgbClr val="FF0000"/>
            </a:solidFill>
          </a:ln>
        </p:spPr>
      </p:pic>
      <p:pic>
        <p:nvPicPr>
          <p:cNvPr id="19" name="Picture 18">
            <a:extLst>
              <a:ext uri="{FF2B5EF4-FFF2-40B4-BE49-F238E27FC236}">
                <a16:creationId xmlns:a16="http://schemas.microsoft.com/office/drawing/2014/main" id="{C1B9174B-B808-E690-1A41-156017089D4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909" y="2387452"/>
            <a:ext cx="1873520" cy="2478892"/>
          </a:xfrm>
          <a:prstGeom prst="rect">
            <a:avLst/>
          </a:prstGeom>
          <a:ln>
            <a:solidFill>
              <a:srgbClr val="FF0000"/>
            </a:solidFill>
          </a:ln>
        </p:spPr>
      </p:pic>
      <p:pic>
        <p:nvPicPr>
          <p:cNvPr id="20" name="Picture 19">
            <a:extLst>
              <a:ext uri="{FF2B5EF4-FFF2-40B4-BE49-F238E27FC236}">
                <a16:creationId xmlns:a16="http://schemas.microsoft.com/office/drawing/2014/main" id="{E4013D78-F367-C12C-E167-36A453BAF5B5}"/>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146909" y="4969727"/>
            <a:ext cx="1918159" cy="1797398"/>
          </a:xfrm>
          <a:prstGeom prst="rect">
            <a:avLst/>
          </a:prstGeom>
          <a:ln>
            <a:solidFill>
              <a:srgbClr val="FF0000"/>
            </a:solidFill>
          </a:ln>
        </p:spPr>
      </p:pic>
      <p:pic>
        <p:nvPicPr>
          <p:cNvPr id="21" name="Picture 20">
            <a:extLst>
              <a:ext uri="{FF2B5EF4-FFF2-40B4-BE49-F238E27FC236}">
                <a16:creationId xmlns:a16="http://schemas.microsoft.com/office/drawing/2014/main" id="{4BEAE04B-CFD4-D64F-D9B7-6877B522326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935365" y="133291"/>
            <a:ext cx="2284591" cy="1208622"/>
          </a:xfrm>
          <a:prstGeom prst="rect">
            <a:avLst/>
          </a:prstGeom>
          <a:ln>
            <a:solidFill>
              <a:srgbClr val="FF0000"/>
            </a:solidFill>
          </a:ln>
        </p:spPr>
      </p:pic>
      <p:pic>
        <p:nvPicPr>
          <p:cNvPr id="23" name="Picture 22">
            <a:extLst>
              <a:ext uri="{FF2B5EF4-FFF2-40B4-BE49-F238E27FC236}">
                <a16:creationId xmlns:a16="http://schemas.microsoft.com/office/drawing/2014/main" id="{86A3D866-DE20-2F68-52B8-BD9B32AA24C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724231" y="2180857"/>
            <a:ext cx="3162477" cy="2147361"/>
          </a:xfrm>
          <a:prstGeom prst="rect">
            <a:avLst/>
          </a:prstGeom>
          <a:ln>
            <a:solidFill>
              <a:srgbClr val="FF0000"/>
            </a:solidFill>
          </a:ln>
        </p:spPr>
      </p:pic>
    </p:spTree>
    <p:extLst>
      <p:ext uri="{BB962C8B-B14F-4D97-AF65-F5344CB8AC3E}">
        <p14:creationId xmlns:p14="http://schemas.microsoft.com/office/powerpoint/2010/main" val="425015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E1804A-5654-3350-E8EA-DFFE42AA6EC4}"/>
              </a:ext>
            </a:extLst>
          </p:cNvPr>
          <p:cNvSpPr txBox="1"/>
          <p:nvPr/>
        </p:nvSpPr>
        <p:spPr>
          <a:xfrm>
            <a:off x="258062" y="541450"/>
            <a:ext cx="4469386" cy="2677656"/>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Reverse Osmosis (RO) filtration systems are widely used in homes for drinking/cooking water</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Pros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High Contaminant Removal (99%) including heavy metals (lead, arsenic), nitrates, bacteria, viruses, and PFAS. They filter particles as small as 0.0001 microns, providing extremely pure water.</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Improved Taste, convenience, cost-effective </a:t>
            </a:r>
            <a:r>
              <a:rPr lang="en-US" sz="1200" dirty="0">
                <a:solidFill>
                  <a:srgbClr val="000000"/>
                </a:solidFill>
                <a:latin typeface="Calibri" panose="020F0502020204030204" pitchFamily="34" charset="0"/>
                <a:cs typeface="Calibri" panose="020F0502020204030204" pitchFamily="34" charset="0"/>
              </a:rPr>
              <a:t>o</a:t>
            </a:r>
            <a:r>
              <a:rPr lang="en-US" sz="1200" b="0" i="0" u="none" strike="noStrike" dirty="0">
                <a:solidFill>
                  <a:srgbClr val="000000"/>
                </a:solidFill>
                <a:effectLst/>
                <a:latin typeface="Calibri" panose="020F0502020204030204" pitchFamily="34" charset="0"/>
                <a:cs typeface="Calibri" panose="020F0502020204030204" pitchFamily="34" charset="0"/>
              </a:rPr>
              <a:t>ver </a:t>
            </a:r>
            <a:r>
              <a:rPr lang="en-US" sz="1200" dirty="0">
                <a:solidFill>
                  <a:srgbClr val="000000"/>
                </a:solidFill>
                <a:latin typeface="Calibri" panose="020F0502020204030204" pitchFamily="34" charset="0"/>
                <a:cs typeface="Calibri" panose="020F0502020204030204" pitchFamily="34" charset="0"/>
              </a:rPr>
              <a:t>t</a:t>
            </a:r>
            <a:r>
              <a:rPr lang="en-US" sz="1200" b="0" i="0" u="none" strike="noStrike" dirty="0">
                <a:solidFill>
                  <a:srgbClr val="000000"/>
                </a:solidFill>
                <a:effectLst/>
                <a:latin typeface="Calibri" panose="020F0502020204030204" pitchFamily="34" charset="0"/>
                <a:cs typeface="Calibri" panose="020F0502020204030204" pitchFamily="34" charset="0"/>
              </a:rPr>
              <a:t>ime</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Cons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Loss of Minerals (Ca, Magnesium,...)</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wastes anywhere from 0.2 to 5 liters </a:t>
            </a:r>
            <a:r>
              <a:rPr lang="en-US" sz="1200" b="0" i="0" u="none" strike="noStrike" dirty="0">
                <a:solidFill>
                  <a:srgbClr val="000000"/>
                </a:solidFill>
                <a:effectLst/>
                <a:latin typeface="Calibri" panose="020F0502020204030204" pitchFamily="34" charset="0"/>
                <a:cs typeface="Calibri" panose="020F0502020204030204" pitchFamily="34" charset="0"/>
              </a:rPr>
              <a:t>per 1 liter of purified water</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Filters need replacement every 6-12 months</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Pressure drop ?</a:t>
            </a:r>
          </a:p>
        </p:txBody>
      </p:sp>
      <p:sp>
        <p:nvSpPr>
          <p:cNvPr id="8" name="TextBox 7">
            <a:extLst>
              <a:ext uri="{FF2B5EF4-FFF2-40B4-BE49-F238E27FC236}">
                <a16:creationId xmlns:a16="http://schemas.microsoft.com/office/drawing/2014/main" id="{458B328D-AE12-9140-2816-95E133DA6D52}"/>
              </a:ext>
            </a:extLst>
          </p:cNvPr>
          <p:cNvSpPr txBox="1"/>
          <p:nvPr/>
        </p:nvSpPr>
        <p:spPr>
          <a:xfrm>
            <a:off x="1" y="79785"/>
            <a:ext cx="4857750" cy="400110"/>
          </a:xfrm>
          <a:prstGeom prst="rect">
            <a:avLst/>
          </a:prstGeom>
          <a:noFill/>
        </p:spPr>
        <p:txBody>
          <a:bodyPr wrap="square" rtlCol="0">
            <a:spAutoFit/>
          </a:bodyPr>
          <a:lstStyle/>
          <a:p>
            <a:pPr algn="l"/>
            <a:r>
              <a:rPr lang="en-US" sz="2000" b="1" i="0" dirty="0">
                <a:solidFill>
                  <a:srgbClr val="0F0F0F"/>
                </a:solidFill>
                <a:effectLst/>
                <a:latin typeface="Roboto" panose="02000000000000000000" pitchFamily="2" charset="0"/>
              </a:rPr>
              <a:t>RO – Reverse Osmosis Systems</a:t>
            </a:r>
          </a:p>
        </p:txBody>
      </p:sp>
      <p:sp>
        <p:nvSpPr>
          <p:cNvPr id="9" name="TextBox 8">
            <a:extLst>
              <a:ext uri="{FF2B5EF4-FFF2-40B4-BE49-F238E27FC236}">
                <a16:creationId xmlns:a16="http://schemas.microsoft.com/office/drawing/2014/main" id="{2238B76E-8674-B2AE-115C-15260025887A}"/>
              </a:ext>
            </a:extLst>
          </p:cNvPr>
          <p:cNvSpPr txBox="1"/>
          <p:nvPr/>
        </p:nvSpPr>
        <p:spPr>
          <a:xfrm>
            <a:off x="258062" y="3323751"/>
            <a:ext cx="4469386" cy="2308324"/>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=vN2R2pi7eYc</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prefiltration</a:t>
            </a:r>
          </a:p>
          <a:p>
            <a:pPr rtl="0"/>
            <a:r>
              <a:rPr lang="en-US" sz="1200" dirty="0">
                <a:solidFill>
                  <a:srgbClr val="000000"/>
                </a:solidFill>
                <a:latin typeface="Calibri" panose="020F0502020204030204" pitchFamily="34" charset="0"/>
                <a:cs typeface="Calibri" panose="020F0502020204030204" pitchFamily="34" charset="0"/>
              </a:rPr>
              <a:t>post-filtration (carbon0</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re-mineralization cartridge</a:t>
            </a:r>
          </a:p>
          <a:p>
            <a:pPr rtl="0"/>
            <a:r>
              <a:rPr lang="en-US" sz="1200" dirty="0">
                <a:solidFill>
                  <a:srgbClr val="000000"/>
                </a:solidFill>
                <a:latin typeface="Calibri" panose="020F0502020204030204" pitchFamily="34" charset="0"/>
                <a:cs typeface="Calibri" panose="020F0502020204030204" pitchFamily="34" charset="0"/>
              </a:rPr>
              <a:t>enough capacity for flow</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enough capacity for duration</a:t>
            </a:r>
          </a:p>
          <a:p>
            <a:pPr rtl="0"/>
            <a:r>
              <a:rPr lang="en-US" sz="1200" dirty="0">
                <a:solidFill>
                  <a:srgbClr val="000000"/>
                </a:solidFill>
                <a:latin typeface="Calibri" panose="020F0502020204030204" pitchFamily="34" charset="0"/>
                <a:cs typeface="Calibri" panose="020F0502020204030204" pitchFamily="34" charset="0"/>
              </a:rPr>
              <a:t>booster pump to keep high pressure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efficiency</a:t>
            </a:r>
          </a:p>
          <a:p>
            <a:pPr rtl="0"/>
            <a:r>
              <a:rPr lang="en-US" sz="1200" dirty="0">
                <a:solidFill>
                  <a:srgbClr val="000000"/>
                </a:solidFill>
                <a:latin typeface="Calibri" panose="020F0502020204030204" pitchFamily="34" charset="0"/>
                <a:cs typeface="Calibri" panose="020F0502020204030204" pitchFamily="34" charset="0"/>
              </a:rPr>
              <a:t>maintenance – parts cost </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filters should be standard size – allowing to use cheap 3</a:t>
            </a:r>
            <a:r>
              <a:rPr lang="en-US" sz="1200" b="0" i="0" u="none" strike="noStrike" baseline="30000" dirty="0">
                <a:solidFill>
                  <a:srgbClr val="000000"/>
                </a:solidFill>
                <a:effectLst/>
                <a:latin typeface="Calibri" panose="020F0502020204030204" pitchFamily="34" charset="0"/>
                <a:cs typeface="Calibri" panose="020F0502020204030204" pitchFamily="34" charset="0"/>
              </a:rPr>
              <a:t>rd</a:t>
            </a:r>
            <a:r>
              <a:rPr lang="en-US" sz="1200" b="0" i="0" u="none" strike="noStrike" dirty="0">
                <a:solidFill>
                  <a:srgbClr val="000000"/>
                </a:solidFill>
                <a:effectLst/>
                <a:latin typeface="Calibri" panose="020F0502020204030204" pitchFamily="34" charset="0"/>
                <a:cs typeface="Calibri" panose="020F0502020204030204" pitchFamily="34" charset="0"/>
              </a:rPr>
              <a:t> party filters</a:t>
            </a:r>
          </a:p>
          <a:p>
            <a:pPr rtl="0"/>
            <a:r>
              <a:rPr lang="en-US" sz="1200" dirty="0">
                <a:solidFill>
                  <a:srgbClr val="000000"/>
                </a:solidFill>
                <a:latin typeface="Calibri" panose="020F0502020204030204" pitchFamily="34" charset="0"/>
                <a:cs typeface="Calibri" panose="020F0502020204030204" pitchFamily="34" charset="0"/>
              </a:rPr>
              <a:t>is it upgradable?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use a system with a tank, stay away from tankless systems</a:t>
            </a:r>
          </a:p>
        </p:txBody>
      </p:sp>
      <p:sp>
        <p:nvSpPr>
          <p:cNvPr id="10" name="TextBox 9">
            <a:extLst>
              <a:ext uri="{FF2B5EF4-FFF2-40B4-BE49-F238E27FC236}">
                <a16:creationId xmlns:a16="http://schemas.microsoft.com/office/drawing/2014/main" id="{EACCD574-FA8E-D3D5-9E1D-441BFBF42AFF}"/>
              </a:ext>
            </a:extLst>
          </p:cNvPr>
          <p:cNvSpPr txBox="1"/>
          <p:nvPr/>
        </p:nvSpPr>
        <p:spPr>
          <a:xfrm>
            <a:off x="258062" y="5873387"/>
            <a:ext cx="4469386" cy="46166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err="1">
                <a:solidFill>
                  <a:srgbClr val="000000"/>
                </a:solidFill>
                <a:effectLst/>
                <a:latin typeface="Calibri" panose="020F0502020204030204" pitchFamily="34" charset="0"/>
                <a:cs typeface="Calibri" panose="020F0502020204030204" pitchFamily="34" charset="0"/>
              </a:rPr>
              <a:t>freshwatersystems.com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86D4855-BC33-8405-0C41-B5E1EC6DB151}"/>
              </a:ext>
            </a:extLst>
          </p:cNvPr>
          <p:cNvSpPr txBox="1"/>
          <p:nvPr/>
        </p:nvSpPr>
        <p:spPr>
          <a:xfrm>
            <a:off x="4830318" y="2562681"/>
            <a:ext cx="4972049" cy="2492990"/>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dirty="0">
                <a:solidFill>
                  <a:srgbClr val="131313"/>
                </a:solidFill>
                <a:effectLst/>
                <a:latin typeface="Roboto" panose="02000000000000000000" pitchFamily="2" charset="0"/>
              </a:rPr>
              <a:t>Best 3 whole-house RO systems:</a:t>
            </a:r>
          </a:p>
          <a:p>
            <a:pPr rtl="0"/>
            <a:r>
              <a:rPr lang="en-US" sz="1200" b="0" i="0" dirty="0">
                <a:solidFill>
                  <a:srgbClr val="131313"/>
                </a:solidFill>
                <a:effectLst/>
                <a:latin typeface="Roboto" panose="02000000000000000000" pitchFamily="2" charset="0"/>
                <a:hlinkClick r:id="rId3"/>
              </a:rPr>
              <a:t>https://</a:t>
            </a:r>
            <a:r>
              <a:rPr lang="en-US" sz="1200" b="0" i="0" dirty="0" err="1">
                <a:solidFill>
                  <a:srgbClr val="131313"/>
                </a:solidFill>
                <a:effectLst/>
                <a:latin typeface="Roboto" panose="02000000000000000000" pitchFamily="2" charset="0"/>
                <a:hlinkClick r:id="rId3"/>
              </a:rPr>
              <a:t>www.youtube.com</a:t>
            </a:r>
            <a:r>
              <a:rPr lang="en-US" sz="1200" b="0" i="0" dirty="0">
                <a:solidFill>
                  <a:srgbClr val="131313"/>
                </a:solidFill>
                <a:effectLst/>
                <a:latin typeface="Roboto" panose="02000000000000000000" pitchFamily="2" charset="0"/>
                <a:hlinkClick r:id="rId3"/>
              </a:rPr>
              <a:t>/</a:t>
            </a:r>
            <a:r>
              <a:rPr lang="en-US" sz="1200" b="0" i="0" dirty="0" err="1">
                <a:solidFill>
                  <a:srgbClr val="131313"/>
                </a:solidFill>
                <a:effectLst/>
                <a:latin typeface="Roboto" panose="02000000000000000000" pitchFamily="2" charset="0"/>
                <a:hlinkClick r:id="rId3"/>
              </a:rPr>
              <a:t>watch?v</a:t>
            </a:r>
            <a:r>
              <a:rPr lang="en-US" sz="1200" b="0" i="0" dirty="0">
                <a:solidFill>
                  <a:srgbClr val="131313"/>
                </a:solidFill>
                <a:effectLst/>
                <a:latin typeface="Roboto" panose="02000000000000000000" pitchFamily="2" charset="0"/>
                <a:hlinkClick r:id="rId3"/>
              </a:rPr>
              <a:t>=9zzfOtBVcjA</a:t>
            </a:r>
            <a:endParaRPr lang="en-US" sz="1200" b="0" i="0" dirty="0">
              <a:solidFill>
                <a:srgbClr val="131313"/>
              </a:solidFill>
              <a:effectLst/>
              <a:latin typeface="Roboto" panose="02000000000000000000" pitchFamily="2" charset="0"/>
            </a:endParaRPr>
          </a:p>
          <a:p>
            <a:pPr rtl="0"/>
            <a:endParaRPr lang="en-US" sz="1200" b="0" i="0" dirty="0">
              <a:solidFill>
                <a:srgbClr val="131313"/>
              </a:solidFill>
              <a:effectLst/>
              <a:latin typeface="Roboto" panose="02000000000000000000" pitchFamily="2" charset="0"/>
            </a:endParaRPr>
          </a:p>
          <a:p>
            <a:pPr rtl="0"/>
            <a:r>
              <a:rPr lang="en-US" sz="1200" b="0" i="0" dirty="0">
                <a:solidFill>
                  <a:srgbClr val="131313"/>
                </a:solidFill>
                <a:effectLst/>
                <a:latin typeface="Roboto" panose="02000000000000000000" pitchFamily="2" charset="0"/>
              </a:rPr>
              <a:t>US Water Systems Defender Whole House Reverse Osmosis System</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=9zzfOtBVcjA </a:t>
            </a:r>
            <a:r>
              <a:rPr lang="en-US" sz="1200" b="0" i="0" u="none" strike="noStrike" dirty="0">
                <a:solidFill>
                  <a:srgbClr val="000000"/>
                </a:solidFill>
                <a:effectLst/>
                <a:latin typeface="Calibri" panose="020F0502020204030204" pitchFamily="34" charset="0"/>
                <a:cs typeface="Calibri" panose="020F0502020204030204" pitchFamily="34" charset="0"/>
              </a:rPr>
              <a:t>- $10,000</a:t>
            </a:r>
            <a:endParaRPr lang="en-US" sz="1200" u="none" strike="noStrike" dirty="0">
              <a:solidFill>
                <a:srgbClr val="131313"/>
              </a:solidFill>
              <a:latin typeface="Roboto" panose="02000000000000000000" pitchFamily="2" charset="0"/>
              <a:cs typeface="Calibri" panose="020F0502020204030204" pitchFamily="34" charset="0"/>
            </a:endParaRPr>
          </a:p>
          <a:p>
            <a:pPr rtl="0"/>
            <a:endParaRPr lang="en-US" sz="1200" b="0" i="0" dirty="0">
              <a:solidFill>
                <a:srgbClr val="131313"/>
              </a:solidFill>
              <a:effectLst/>
              <a:latin typeface="Roboto" panose="02000000000000000000" pitchFamily="2" charset="0"/>
              <a:cs typeface="Calibri" panose="020F0502020204030204" pitchFamily="34" charset="0"/>
            </a:endParaRPr>
          </a:p>
          <a:p>
            <a:pPr rtl="0"/>
            <a:r>
              <a:rPr lang="en-US" sz="1200" b="0" i="0" dirty="0">
                <a:solidFill>
                  <a:srgbClr val="131313"/>
                </a:solidFill>
                <a:effectLst/>
                <a:latin typeface="Roboto" panose="02000000000000000000" pitchFamily="2" charset="0"/>
              </a:rPr>
              <a:t>Crystal Quest Whole House Reverse Osmosis System - $2,500</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4"/>
              </a:rPr>
              <a:t>https://crystalquest.com/products/whole-house-reverse-osmosis-system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dirty="0">
              <a:solidFill>
                <a:srgbClr val="000000"/>
              </a:solidFill>
              <a:latin typeface="Calibri" panose="020F0502020204030204" pitchFamily="34" charset="0"/>
              <a:cs typeface="Calibri" panose="020F0502020204030204" pitchFamily="34" charset="0"/>
            </a:endParaRPr>
          </a:p>
          <a:p>
            <a:r>
              <a:rPr lang="en-US" sz="1200" b="0" i="0" dirty="0" err="1">
                <a:solidFill>
                  <a:srgbClr val="0F1111"/>
                </a:solidFill>
                <a:effectLst/>
                <a:latin typeface="Amazon Ember"/>
              </a:rPr>
              <a:t>iSpring</a:t>
            </a:r>
            <a:r>
              <a:rPr lang="en-US" sz="1200" b="0" i="0" dirty="0">
                <a:solidFill>
                  <a:srgbClr val="0F1111"/>
                </a:solidFill>
                <a:effectLst/>
                <a:latin typeface="Amazon Ember"/>
              </a:rPr>
              <a:t> RCB3P Reverse Osmosis RO Water Filtration System, 300 GPD, Tankless, $550 - </a:t>
            </a:r>
            <a:r>
              <a:rPr lang="en-US" sz="1200" b="0" i="0" u="none" strike="noStrike" dirty="0">
                <a:solidFill>
                  <a:srgbClr val="000000"/>
                </a:solidFill>
                <a:effectLst/>
                <a:latin typeface="Calibri" panose="020F0502020204030204" pitchFamily="34" charset="0"/>
                <a:cs typeface="Calibri" panose="020F0502020204030204" pitchFamily="34" charset="0"/>
                <a:hlinkClick r:id="rId5"/>
              </a:rPr>
              <a:t>https://www.youtube.com/watch?v=YfRQmJdun54</a:t>
            </a:r>
            <a:endParaRPr lang="en-US" sz="1200" b="0" i="0" dirty="0">
              <a:solidFill>
                <a:srgbClr val="0F1111"/>
              </a:solidFill>
              <a:effectLst/>
              <a:latin typeface="Amazon Ember"/>
            </a:endParaRPr>
          </a:p>
          <a:p>
            <a:r>
              <a:rPr lang="en-US" sz="1200" b="0" i="0" dirty="0">
                <a:solidFill>
                  <a:srgbClr val="0F1111"/>
                </a:solidFill>
                <a:effectLst/>
                <a:latin typeface="Amazon Ember"/>
                <a:hlinkClick r:id="rId6"/>
              </a:rPr>
              <a:t>https://</a:t>
            </a:r>
            <a:r>
              <a:rPr lang="en-US" sz="1200" b="0" i="0" dirty="0" err="1">
                <a:solidFill>
                  <a:srgbClr val="0F1111"/>
                </a:solidFill>
                <a:effectLst/>
                <a:latin typeface="Amazon Ember"/>
                <a:hlinkClick r:id="rId6"/>
              </a:rPr>
              <a:t>www.amazon.com</a:t>
            </a:r>
            <a:r>
              <a:rPr lang="en-US" sz="1200" b="0" i="0" dirty="0">
                <a:solidFill>
                  <a:srgbClr val="0F1111"/>
                </a:solidFill>
                <a:effectLst/>
                <a:latin typeface="Amazon Ember"/>
                <a:hlinkClick r:id="rId6"/>
              </a:rPr>
              <a:t>/</a:t>
            </a:r>
            <a:r>
              <a:rPr lang="en-US" sz="1200" b="0" i="0" dirty="0" err="1">
                <a:solidFill>
                  <a:srgbClr val="0F1111"/>
                </a:solidFill>
                <a:effectLst/>
                <a:latin typeface="Amazon Ember"/>
                <a:hlinkClick r:id="rId6"/>
              </a:rPr>
              <a:t>dp</a:t>
            </a:r>
            <a:r>
              <a:rPr lang="en-US" sz="1200" b="0" i="0" dirty="0">
                <a:solidFill>
                  <a:srgbClr val="0F1111"/>
                </a:solidFill>
                <a:effectLst/>
                <a:latin typeface="Amazon Ember"/>
                <a:hlinkClick r:id="rId6"/>
              </a:rPr>
              <a:t>/B007K1FDJA</a:t>
            </a:r>
            <a:endParaRPr lang="en-US" sz="1200" b="0" i="0" dirty="0">
              <a:solidFill>
                <a:srgbClr val="0F1111"/>
              </a:solidFill>
              <a:effectLst/>
              <a:latin typeface="Amazon Ember"/>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7FE0FE2-2467-34C2-E5CD-6753D6FD3365}"/>
              </a:ext>
            </a:extLst>
          </p:cNvPr>
          <p:cNvSpPr txBox="1"/>
          <p:nvPr/>
        </p:nvSpPr>
        <p:spPr>
          <a:xfrm>
            <a:off x="4830319" y="1007794"/>
            <a:ext cx="4972048" cy="138499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Tankless Reverse Osmosis Systems:</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 take less space, continuous on-demand water supply, reduced  water waste, water is fresh, advanced features like integrated TDS meters, LED indicators, filter status indicators</a:t>
            </a:r>
          </a:p>
          <a:p>
            <a:pPr rtl="0"/>
            <a:r>
              <a:rPr lang="en-US" sz="1200" dirty="0">
                <a:solidFill>
                  <a:srgbClr val="000000"/>
                </a:solidFill>
                <a:latin typeface="Calibri" panose="020F0502020204030204" pitchFamily="34" charset="0"/>
                <a:cs typeface="Calibri" panose="020F0502020204030204" pitchFamily="34" charset="0"/>
              </a:rPr>
              <a:t>.. but ... </a:t>
            </a:r>
            <a:r>
              <a:rPr lang="en-US" sz="1200" b="0" i="0" u="none" strike="noStrike" dirty="0">
                <a:solidFill>
                  <a:srgbClr val="000000"/>
                </a:solidFill>
                <a:effectLst/>
                <a:latin typeface="Calibri" panose="020F0502020204030204" pitchFamily="34" charset="0"/>
                <a:cs typeface="Calibri" panose="020F0502020204030204" pitchFamily="34" charset="0"/>
              </a:rPr>
              <a:t>require constant electricity to operate (no tank), may need additional pump, TDS Creep (dirty water in first few seconds before pressures is built). TDS = Total Dissolved Solids</a:t>
            </a:r>
          </a:p>
        </p:txBody>
      </p:sp>
      <p:pic>
        <p:nvPicPr>
          <p:cNvPr id="17" name="Picture 16">
            <a:extLst>
              <a:ext uri="{FF2B5EF4-FFF2-40B4-BE49-F238E27FC236}">
                <a16:creationId xmlns:a16="http://schemas.microsoft.com/office/drawing/2014/main" id="{2AFE645C-64B2-2885-3F32-53DF9B4A36C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52503" y="1007794"/>
            <a:ext cx="1348902" cy="1827636"/>
          </a:xfrm>
          <a:prstGeom prst="rect">
            <a:avLst/>
          </a:prstGeom>
        </p:spPr>
      </p:pic>
      <p:pic>
        <p:nvPicPr>
          <p:cNvPr id="18" name="Picture 17">
            <a:extLst>
              <a:ext uri="{FF2B5EF4-FFF2-40B4-BE49-F238E27FC236}">
                <a16:creationId xmlns:a16="http://schemas.microsoft.com/office/drawing/2014/main" id="{DB32B896-74BB-FBA0-5BD3-EF45255F093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41865" y="4871005"/>
            <a:ext cx="1770178" cy="1916124"/>
          </a:xfrm>
          <a:prstGeom prst="rect">
            <a:avLst/>
          </a:prstGeom>
        </p:spPr>
      </p:pic>
      <p:pic>
        <p:nvPicPr>
          <p:cNvPr id="19" name="Picture 18">
            <a:extLst>
              <a:ext uri="{FF2B5EF4-FFF2-40B4-BE49-F238E27FC236}">
                <a16:creationId xmlns:a16="http://schemas.microsoft.com/office/drawing/2014/main" id="{28EFF7BA-011C-2347-44F6-E959263F41C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52503" y="3219106"/>
            <a:ext cx="1149166" cy="1557865"/>
          </a:xfrm>
          <a:prstGeom prst="rect">
            <a:avLst/>
          </a:prstGeom>
        </p:spPr>
      </p:pic>
    </p:spTree>
    <p:extLst>
      <p:ext uri="{BB962C8B-B14F-4D97-AF65-F5344CB8AC3E}">
        <p14:creationId xmlns:p14="http://schemas.microsoft.com/office/powerpoint/2010/main" val="318502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Check valve (passes water only in one direction)</a:t>
            </a:r>
          </a:p>
          <a:p>
            <a:pPr marL="285750" indent="-285750">
              <a:buFont typeface="Arial" panose="020B0604020202020204" pitchFamily="34" charset="0"/>
              <a:buChar char="•"/>
            </a:pPr>
            <a:r>
              <a:rPr lang="en-US" sz="1400" b="1" dirty="0">
                <a:solidFill>
                  <a:srgbClr val="FF0000"/>
                </a:solidFill>
              </a:rPr>
              <a:t>"Tank-T" or "Well-T" or "Well Manifold"</a:t>
            </a:r>
            <a:br>
              <a:rPr lang="en-US" sz="1400" dirty="0"/>
            </a:br>
            <a:r>
              <a:rPr lang="en-US" sz="1400" dirty="0"/>
              <a:t>The gauge shows pressure as it goes up/down</a:t>
            </a:r>
            <a:br>
              <a:rPr lang="en-US" sz="1400" dirty="0"/>
            </a:br>
            <a:r>
              <a:rPr lang="en-US" sz="1400" dirty="0"/>
              <a:t>Pressure switch turns pump on/off</a:t>
            </a:r>
            <a:br>
              <a:rPr lang="en-US" sz="1400" dirty="0"/>
            </a:br>
            <a:r>
              <a:rPr lang="en-US" sz="1400" dirty="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2347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142515"/>
            <a:ext cx="3670126" cy="1169551"/>
          </a:xfrm>
          <a:prstGeom prst="rect">
            <a:avLst/>
          </a:prstGeom>
          <a:noFill/>
        </p:spPr>
        <p:txBody>
          <a:bodyPr wrap="square" rtlCol="0">
            <a:spAutoFit/>
          </a:bodyPr>
          <a:lstStyle/>
          <a:p>
            <a:r>
              <a:rPr lang="en-US" sz="1400" b="1" dirty="0">
                <a:solidFill>
                  <a:srgbClr val="FF0000"/>
                </a:solidFill>
              </a:rPr>
              <a:t>Tank-T</a:t>
            </a:r>
            <a:r>
              <a:rPr lang="en-US" sz="1400" dirty="0"/>
              <a:t> assembly with pressure gauge and pressure regulator</a:t>
            </a:r>
            <a:endParaRPr lang="en-US" sz="1400" dirty="0">
              <a:hlinkClick r:id="rId6"/>
            </a:endParaRPr>
          </a:p>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9E934-36FD-3295-65DC-67DB2B332572}"/>
              </a:ext>
            </a:extLst>
          </p:cNvPr>
          <p:cNvSpPr txBox="1"/>
          <p:nvPr/>
        </p:nvSpPr>
        <p:spPr>
          <a:xfrm>
            <a:off x="91441" y="90219"/>
            <a:ext cx="4254928"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Tank-T Pressure Adjustment</a:t>
            </a:r>
          </a:p>
        </p:txBody>
      </p:sp>
      <p:sp>
        <p:nvSpPr>
          <p:cNvPr id="3" name="TextBox 2">
            <a:extLst>
              <a:ext uri="{FF2B5EF4-FFF2-40B4-BE49-F238E27FC236}">
                <a16:creationId xmlns:a16="http://schemas.microsoft.com/office/drawing/2014/main" id="{0CB2A658-4CD8-C4A9-09B9-254E8AA1374C}"/>
              </a:ext>
            </a:extLst>
          </p:cNvPr>
          <p:cNvSpPr txBox="1"/>
          <p:nvPr/>
        </p:nvSpPr>
        <p:spPr>
          <a:xfrm>
            <a:off x="146909" y="871955"/>
            <a:ext cx="347524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u="none" strike="noStrike" dirty="0">
                <a:solidFill>
                  <a:srgbClr val="000000"/>
                </a:solidFill>
                <a:effectLst/>
                <a:latin typeface="Calibri" panose="020F0502020204030204" pitchFamily="34" charset="0"/>
                <a:cs typeface="Calibri" panose="020F0502020204030204" pitchFamily="34" charset="0"/>
              </a:rPr>
              <a:t>Video showing how to regulate the pressure:</a:t>
            </a:r>
          </a:p>
          <a:p>
            <a:r>
              <a:rPr lang="en-US" sz="1200" dirty="0">
                <a:solidFill>
                  <a:srgbClr val="000000"/>
                </a:solidFill>
                <a:latin typeface="Calibri" panose="020F0502020204030204" pitchFamily="34" charset="0"/>
                <a:cs typeface="Calibri" panose="020F0502020204030204" pitchFamily="34" charset="0"/>
                <a:hlinkClick r:id="rId2"/>
              </a:rPr>
              <a:t>https://www.youtube.com/watch?v=1VNSv7xVzzU</a:t>
            </a:r>
            <a:endParaRPr lang="en-US" sz="1200" dirty="0">
              <a:solidFill>
                <a:srgbClr val="00000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509341E-8EC8-A67B-7047-3DF1F2D3DF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42610" y="321051"/>
            <a:ext cx="5793790" cy="3006349"/>
          </a:xfrm>
          <a:prstGeom prst="rect">
            <a:avLst/>
          </a:prstGeom>
          <a:ln>
            <a:solidFill>
              <a:srgbClr val="FF0000"/>
            </a:solidFill>
          </a:ln>
        </p:spPr>
      </p:pic>
      <p:sp>
        <p:nvSpPr>
          <p:cNvPr id="10" name="TextBox 9">
            <a:extLst>
              <a:ext uri="{FF2B5EF4-FFF2-40B4-BE49-F238E27FC236}">
                <a16:creationId xmlns:a16="http://schemas.microsoft.com/office/drawing/2014/main" id="{BD7E3906-123F-6799-DDA3-F6F8F1FD8E73}"/>
              </a:ext>
            </a:extLst>
          </p:cNvPr>
          <p:cNvSpPr txBox="1"/>
          <p:nvPr/>
        </p:nvSpPr>
        <p:spPr>
          <a:xfrm>
            <a:off x="7557732" y="3937000"/>
            <a:ext cx="2763545"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u="none" strike="noStrike" dirty="0">
                <a:solidFill>
                  <a:srgbClr val="000000"/>
                </a:solidFill>
                <a:effectLst/>
                <a:latin typeface="Calibri" panose="020F0502020204030204" pitchFamily="34" charset="0"/>
                <a:cs typeface="Calibri" panose="020F0502020204030204" pitchFamily="34" charset="0"/>
              </a:rPr>
              <a:t>Turn #1 3.5 full turns clock-wise </a:t>
            </a:r>
          </a:p>
          <a:p>
            <a:r>
              <a:rPr lang="en-US" sz="1400" b="0" i="0" u="none" strike="noStrike" dirty="0">
                <a:solidFill>
                  <a:srgbClr val="000000"/>
                </a:solidFill>
                <a:effectLst/>
                <a:latin typeface="Calibri" panose="020F0502020204030204" pitchFamily="34" charset="0"/>
                <a:cs typeface="Calibri" panose="020F0502020204030204" pitchFamily="34" charset="0"/>
              </a:rPr>
              <a:t>to increase pressure by 10 PSI</a:t>
            </a:r>
            <a:endParaRPr lang="en-US" sz="1400" dirty="0">
              <a:solidFill>
                <a:srgbClr val="000000"/>
              </a:solidFill>
              <a:latin typeface="Calibri" panose="020F0502020204030204" pitchFamily="34" charset="0"/>
              <a:cs typeface="Calibri" panose="020F0502020204030204" pitchFamily="34" charset="0"/>
            </a:endParaRPr>
          </a:p>
        </p:txBody>
      </p:sp>
      <p:pic>
        <p:nvPicPr>
          <p:cNvPr id="1026" name="Picture 2" descr="Adjusting Well Pump Pressure Switches Instructions">
            <a:extLst>
              <a:ext uri="{FF2B5EF4-FFF2-40B4-BE49-F238E27FC236}">
                <a16:creationId xmlns:a16="http://schemas.microsoft.com/office/drawing/2014/main" id="{2D589B68-D350-A490-9092-84D3A13DDA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65401" y="2108200"/>
            <a:ext cx="3073400" cy="26416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516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572E-5B70-C589-B5AB-3889A6C39E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A9092E-9C54-7376-0AC1-58984FA04CA1}"/>
              </a:ext>
            </a:extLst>
          </p:cNvPr>
          <p:cNvSpPr txBox="1"/>
          <p:nvPr/>
        </p:nvSpPr>
        <p:spPr>
          <a:xfrm>
            <a:off x="0" y="0"/>
            <a:ext cx="5085567" cy="523220"/>
          </a:xfrm>
          <a:prstGeom prst="rect">
            <a:avLst/>
          </a:prstGeom>
          <a:noFill/>
        </p:spPr>
        <p:txBody>
          <a:bodyPr wrap="square" rtlCol="0">
            <a:spAutoFit/>
          </a:bodyPr>
          <a:lstStyle/>
          <a:p>
            <a:r>
              <a:rPr lang="en-US" sz="2800" b="1" dirty="0"/>
              <a:t>Types of Tubing</a:t>
            </a:r>
          </a:p>
        </p:txBody>
      </p:sp>
      <p:pic>
        <p:nvPicPr>
          <p:cNvPr id="1026" name="Picture 2" descr="Understanding Different Types of Pipe Materials | Atlas Home Services |  Local Tacoma WA Plumbers">
            <a:extLst>
              <a:ext uri="{FF2B5EF4-FFF2-40B4-BE49-F238E27FC236}">
                <a16:creationId xmlns:a16="http://schemas.microsoft.com/office/drawing/2014/main" id="{674ACE46-D41A-C0AB-F2DA-4CB62F847AD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6305" y="680677"/>
            <a:ext cx="5919695" cy="232059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How to Identify the Type &amp; Size of Your Home's Water Supply Pipe">
            <a:extLst>
              <a:ext uri="{FF2B5EF4-FFF2-40B4-BE49-F238E27FC236}">
                <a16:creationId xmlns:a16="http://schemas.microsoft.com/office/drawing/2014/main" id="{72902453-FF8C-7132-EB80-F2449BB14E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6305" y="3114180"/>
            <a:ext cx="3129846" cy="176110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22C16F61-D699-0715-909C-839FD898B8CC}"/>
              </a:ext>
            </a:extLst>
          </p:cNvPr>
          <p:cNvGraphicFramePr>
            <a:graphicFrameLocks noGrp="1"/>
          </p:cNvGraphicFramePr>
          <p:nvPr>
            <p:extLst>
              <p:ext uri="{D42A27DB-BD31-4B8C-83A1-F6EECF244321}">
                <p14:modId xmlns:p14="http://schemas.microsoft.com/office/powerpoint/2010/main" val="485419896"/>
              </p:ext>
            </p:extLst>
          </p:nvPr>
        </p:nvGraphicFramePr>
        <p:xfrm>
          <a:off x="192331" y="5006551"/>
          <a:ext cx="10670300" cy="1545026"/>
        </p:xfrm>
        <a:graphic>
          <a:graphicData uri="http://schemas.openxmlformats.org/drawingml/2006/table">
            <a:tbl>
              <a:tblPr/>
              <a:tblGrid>
                <a:gridCol w="1831133">
                  <a:extLst>
                    <a:ext uri="{9D8B030D-6E8A-4147-A177-3AD203B41FA5}">
                      <a16:colId xmlns:a16="http://schemas.microsoft.com/office/drawing/2014/main" val="196940499"/>
                    </a:ext>
                  </a:extLst>
                </a:gridCol>
                <a:gridCol w="972082">
                  <a:extLst>
                    <a:ext uri="{9D8B030D-6E8A-4147-A177-3AD203B41FA5}">
                      <a16:colId xmlns:a16="http://schemas.microsoft.com/office/drawing/2014/main" val="207747016"/>
                    </a:ext>
                  </a:extLst>
                </a:gridCol>
                <a:gridCol w="1480729">
                  <a:extLst>
                    <a:ext uri="{9D8B030D-6E8A-4147-A177-3AD203B41FA5}">
                      <a16:colId xmlns:a16="http://schemas.microsoft.com/office/drawing/2014/main" val="3493755524"/>
                    </a:ext>
                  </a:extLst>
                </a:gridCol>
                <a:gridCol w="1367698">
                  <a:extLst>
                    <a:ext uri="{9D8B030D-6E8A-4147-A177-3AD203B41FA5}">
                      <a16:colId xmlns:a16="http://schemas.microsoft.com/office/drawing/2014/main" val="739729488"/>
                    </a:ext>
                  </a:extLst>
                </a:gridCol>
                <a:gridCol w="5018658">
                  <a:extLst>
                    <a:ext uri="{9D8B030D-6E8A-4147-A177-3AD203B41FA5}">
                      <a16:colId xmlns:a16="http://schemas.microsoft.com/office/drawing/2014/main" val="3602341806"/>
                    </a:ext>
                  </a:extLst>
                </a:gridCol>
              </a:tblGrid>
              <a:tr h="209683">
                <a:tc>
                  <a:txBody>
                    <a:bodyPr/>
                    <a:lstStyle/>
                    <a:p>
                      <a:pPr algn="l" rtl="0" fontAlgn="b"/>
                      <a:r>
                        <a:rPr lang="en-US" sz="1200">
                          <a:effectLst/>
                        </a:rPr>
                        <a:t>Material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Nominal Size</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Outer Diameter (OD)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Inner Diameter (ID)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Notes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55262464"/>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0.545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93195819"/>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0.785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62302615"/>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7668014"/>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1.05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0.824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27362870"/>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~0.485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OD follows CTS. SDR9 is common. ID is notably smaller than 1/2"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44728581"/>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~0.681</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OD follows CTS. SDR9 is common. ID is notably smaller than 3/4"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45400709"/>
                  </a:ext>
                </a:extLst>
              </a:tr>
            </a:tbl>
          </a:graphicData>
        </a:graphic>
      </p:graphicFrame>
      <p:sp>
        <p:nvSpPr>
          <p:cNvPr id="7" name="TextBox 6">
            <a:extLst>
              <a:ext uri="{FF2B5EF4-FFF2-40B4-BE49-F238E27FC236}">
                <a16:creationId xmlns:a16="http://schemas.microsoft.com/office/drawing/2014/main" id="{FF1C6CB5-AB69-32C6-2237-AA593330FC93}"/>
              </a:ext>
            </a:extLst>
          </p:cNvPr>
          <p:cNvSpPr txBox="1"/>
          <p:nvPr/>
        </p:nvSpPr>
        <p:spPr>
          <a:xfrm>
            <a:off x="3681979" y="3132530"/>
            <a:ext cx="6022091"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latin typeface="Calibri" panose="020F0502020204030204" pitchFamily="34" charset="0"/>
                <a:cs typeface="Calibri" panose="020F0502020204030204" pitchFamily="34" charset="0"/>
              </a:rPr>
              <a:t>- copper used for tubes</a:t>
            </a:r>
          </a:p>
          <a:p>
            <a:r>
              <a:rPr lang="en-US" sz="1400" dirty="0">
                <a:latin typeface="Calibri" panose="020F0502020204030204" pitchFamily="34" charset="0"/>
                <a:cs typeface="Calibri" panose="020F0502020204030204" pitchFamily="34" charset="0"/>
              </a:rPr>
              <a:t>- brass used for fittings (stronger than copper)</a:t>
            </a:r>
          </a:p>
          <a:p>
            <a:r>
              <a:rPr lang="en-US" sz="1400" dirty="0">
                <a:latin typeface="Calibri" panose="020F0502020204030204" pitchFamily="34" charset="0"/>
                <a:cs typeface="Calibri" panose="020F0502020204030204" pitchFamily="34" charset="0"/>
              </a:rPr>
              <a:t>- cast iron – for drainage</a:t>
            </a:r>
          </a:p>
          <a:p>
            <a:r>
              <a:rPr lang="en-US" sz="1400" dirty="0">
                <a:latin typeface="Calibri" panose="020F0502020204030204" pitchFamily="34" charset="0"/>
                <a:cs typeface="Calibri" panose="020F0502020204030204" pitchFamily="34" charset="0"/>
              </a:rPr>
              <a:t>- galvanized pipes – in old buildings</a:t>
            </a:r>
          </a:p>
          <a:p>
            <a:r>
              <a:rPr lang="en-US" sz="1400" dirty="0">
                <a:latin typeface="Calibri" panose="020F0502020204030204" pitchFamily="34" charset="0"/>
                <a:cs typeface="Calibri" panose="020F0502020204030204" pitchFamily="34" charset="0"/>
              </a:rPr>
              <a:t>- stainless steel – the best, but more expensive</a:t>
            </a:r>
          </a:p>
          <a:p>
            <a:r>
              <a:rPr lang="en-US" sz="1400" dirty="0">
                <a:latin typeface="Calibri" panose="020F0502020204030204" pitchFamily="34" charset="0"/>
                <a:cs typeface="Calibri" panose="020F0502020204030204" pitchFamily="34" charset="0"/>
              </a:rPr>
              <a:t>- PVC – non-potable water, drainage, electrical conduits</a:t>
            </a:r>
          </a:p>
          <a:p>
            <a:r>
              <a:rPr lang="en-US" sz="1400" dirty="0">
                <a:latin typeface="Calibri" panose="020F0502020204030204" pitchFamily="34" charset="0"/>
                <a:cs typeface="Calibri" panose="020F0502020204030204" pitchFamily="34" charset="0"/>
              </a:rPr>
              <a:t>- PEX – potable water, heating systems, ...</a:t>
            </a:r>
          </a:p>
        </p:txBody>
      </p:sp>
    </p:spTree>
    <p:extLst>
      <p:ext uri="{BB962C8B-B14F-4D97-AF65-F5344CB8AC3E}">
        <p14:creationId xmlns:p14="http://schemas.microsoft.com/office/powerpoint/2010/main" val="1865420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92631" y="2073059"/>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1169551"/>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Step1</a:t>
            </a:r>
          </a:p>
          <a:p>
            <a:r>
              <a:rPr lang="en-US" sz="1400" b="1" dirty="0">
                <a:solidFill>
                  <a:srgbClr val="FF0000"/>
                </a:solidFill>
              </a:rPr>
              <a:t>Flex Lite Tank</a:t>
            </a:r>
          </a:p>
          <a:p>
            <a:r>
              <a:rPr lang="en-US" sz="1400" dirty="0"/>
              <a:t>(35 </a:t>
            </a:r>
            <a:r>
              <a:rPr lang="en-US" sz="1400" dirty="0" err="1"/>
              <a:t>galons</a:t>
            </a:r>
            <a:r>
              <a:rPr lang="en-US" sz="1400" dirty="0"/>
              <a:t>, 2018)- store/ deliver water under pressure between pumps</a:t>
            </a:r>
          </a:p>
          <a:p>
            <a:r>
              <a:rPr lang="en-US" sz="1400" dirty="0">
                <a:hlinkClick r:id="rId3"/>
              </a:rPr>
              <a:t>https://flexconind.com/product/flex-lite-series/</a:t>
            </a:r>
            <a:endParaRPr lang="en-US" sz="1400" dirty="0"/>
          </a:p>
          <a:p>
            <a:r>
              <a:rPr lang="en-US" sz="1400" dirty="0"/>
              <a:t>max working pressure 125 PSI (</a:t>
            </a:r>
            <a:r>
              <a:rPr lang="en-US" sz="1400" dirty="0" err="1"/>
              <a:t>pexB</a:t>
            </a:r>
            <a:r>
              <a:rPr lang="en-US" sz="1400" dirty="0"/>
              <a:t> tubes – 160 PSI)</a:t>
            </a:r>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3495439"/>
            <a:ext cx="3352229" cy="2246769"/>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a:p>
            <a:r>
              <a:rPr lang="en-US" sz="1400" dirty="0"/>
              <a:t>Max pressure:  125 PSI</a:t>
            </a:r>
          </a:p>
          <a:p>
            <a:r>
              <a:rPr lang="en-US" sz="1400" dirty="0"/>
              <a:t>Typical operating pressure: up to 60 PSI</a:t>
            </a:r>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63970" y="3646387"/>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2880139"/>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2798550"/>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02109" y="3116612"/>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
        <p:nvSpPr>
          <p:cNvPr id="17" name="TextBox 16">
            <a:extLst>
              <a:ext uri="{FF2B5EF4-FFF2-40B4-BE49-F238E27FC236}">
                <a16:creationId xmlns:a16="http://schemas.microsoft.com/office/drawing/2014/main" id="{7B26BB0F-7460-C22F-C1A4-1A25A313B555}"/>
              </a:ext>
            </a:extLst>
          </p:cNvPr>
          <p:cNvSpPr txBox="1"/>
          <p:nvPr/>
        </p:nvSpPr>
        <p:spPr>
          <a:xfrm>
            <a:off x="104506" y="4091864"/>
            <a:ext cx="2745572" cy="2462213"/>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 M Fulton &amp; Son Well Drilling</a:t>
            </a:r>
          </a:p>
          <a:p>
            <a:r>
              <a:rPr lang="en-US" sz="1400" dirty="0"/>
              <a:t>Eugene &amp; Karen Fulton</a:t>
            </a:r>
          </a:p>
          <a:p>
            <a:r>
              <a:rPr lang="en-US" sz="1400" dirty="0"/>
              <a:t>456 Old Taylor Rd, Jeffersonville, NY 12748</a:t>
            </a:r>
          </a:p>
          <a:p>
            <a:r>
              <a:rPr lang="en-US" sz="1400" dirty="0"/>
              <a:t>845-482-3335 Patty mother</a:t>
            </a:r>
          </a:p>
          <a:p>
            <a:r>
              <a:rPr lang="en-US" sz="1400" dirty="0"/>
              <a:t>845-791-0516 Eugene mobile</a:t>
            </a:r>
          </a:p>
          <a:p>
            <a:endParaRPr lang="en-US" sz="1400" dirty="0"/>
          </a:p>
          <a:p>
            <a:r>
              <a:rPr lang="en-US" sz="1400" dirty="0"/>
              <a:t>May 2025 – inspected, </a:t>
            </a:r>
          </a:p>
          <a:p>
            <a:r>
              <a:rPr lang="en-US" sz="1400" dirty="0"/>
              <a:t>added chlorine tablets, </a:t>
            </a:r>
          </a:p>
          <a:p>
            <a:r>
              <a:rPr lang="en-US" sz="1400" dirty="0"/>
              <a:t>estimated depth as 150 ft</a:t>
            </a:r>
          </a:p>
          <a:p>
            <a:r>
              <a:rPr lang="en-US" sz="1400" dirty="0"/>
              <a:t>can see water at 40 ft down</a:t>
            </a:r>
          </a:p>
        </p:txBody>
      </p:sp>
    </p:spTree>
    <p:extLst>
      <p:ext uri="{BB962C8B-B14F-4D97-AF65-F5344CB8AC3E}">
        <p14:creationId xmlns:p14="http://schemas.microsoft.com/office/powerpoint/2010/main" val="340908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462321"/>
            <a:ext cx="5300001"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#1 PEX Plumbing Mistake You Don't Want to Make (A vs B)</a:t>
            </a:r>
          </a:p>
          <a:p>
            <a:r>
              <a:rPr lang="en-US" sz="1200" dirty="0">
                <a:solidFill>
                  <a:srgbClr val="202124"/>
                </a:solidFill>
                <a:latin typeface="Calibri" panose="020F0502020204030204" pitchFamily="34" charset="0"/>
                <a:cs typeface="Calibri" panose="020F0502020204030204" pitchFamily="34" charset="0"/>
                <a:hlinkClick r:id="rId2"/>
              </a:rPr>
              <a:t>https://www.youtube.com/watch?v=CWgaP90CGmo</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hlinkClick r:id="rId3"/>
              </a:rPr>
              <a:t>https://www.youtube.com/watch?v=DyVRnk0LJzc</a:t>
            </a:r>
            <a:r>
              <a:rPr lang="en-US" sz="1200" dirty="0">
                <a:solidFill>
                  <a:srgbClr val="202124"/>
                </a:solidFill>
                <a:latin typeface="Calibri" panose="020F0502020204030204" pitchFamily="34" charset="0"/>
                <a:cs typeface="Calibri" panose="020F0502020204030204" pitchFamily="34" charset="0"/>
              </a:rPr>
              <a:t> – best Expansion tools</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300001"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a:t>
            </a:r>
            <a:r>
              <a:rPr lang="en-US" sz="1200" b="1" dirty="0">
                <a:solidFill>
                  <a:srgbClr val="FF0000"/>
                </a:solidFill>
                <a:latin typeface="Calibri" panose="020F0502020204030204" pitchFamily="34" charset="0"/>
                <a:cs typeface="Calibri" panose="020F0502020204030204" pitchFamily="34" charset="0"/>
              </a:rPr>
              <a:t>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a:t>
            </a:r>
            <a:r>
              <a:rPr lang="en-US" sz="1200" b="1" dirty="0">
                <a:solidFill>
                  <a:srgbClr val="0070C0"/>
                </a:solidFill>
                <a:latin typeface="Calibri" panose="020F0502020204030204" pitchFamily="34" charset="0"/>
                <a:cs typeface="Calibri" panose="020F0502020204030204" pitchFamily="34" charset="0"/>
              </a:rPr>
              <a:t>more rigid </a:t>
            </a:r>
            <a:r>
              <a:rPr lang="en-US" sz="1200" dirty="0">
                <a:solidFill>
                  <a:srgbClr val="202124"/>
                </a:solidFill>
                <a:latin typeface="Calibri" panose="020F0502020204030204" pitchFamily="34" charset="0"/>
                <a:cs typeface="Calibri" panose="020F0502020204030204" pitchFamily="34" charset="0"/>
              </a:rPr>
              <a:t>than PEX-A, </a:t>
            </a:r>
            <a:r>
              <a:rPr lang="en-US" sz="1200" b="1" dirty="0">
                <a:solidFill>
                  <a:srgbClr val="0070C0"/>
                </a:solidFill>
                <a:latin typeface="Calibri" panose="020F0502020204030204" pitchFamily="34" charset="0"/>
                <a:cs typeface="Calibri" panose="020F0502020204030204" pitchFamily="34" charset="0"/>
              </a:rPr>
              <a:t>cannot repair kinks</a:t>
            </a:r>
            <a:r>
              <a:rPr lang="en-US" sz="1200" dirty="0">
                <a:solidFill>
                  <a:srgbClr val="202124"/>
                </a:solidFill>
                <a:latin typeface="Calibri" panose="020F0502020204030204" pitchFamily="34" charset="0"/>
                <a:cs typeface="Calibri" panose="020F0502020204030204" pitchFamily="34" charset="0"/>
              </a:rPr>
              <a:t>—damaged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08029" y="87439"/>
            <a:ext cx="2262886" cy="1812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8029" y="2066912"/>
            <a:ext cx="2262886" cy="12672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551324" y="153641"/>
            <a:ext cx="2439184" cy="20542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58014" y="4669230"/>
            <a:ext cx="1645730" cy="1641929"/>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752864" y="6383288"/>
            <a:ext cx="16457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8289670" y="161767"/>
            <a:ext cx="1219197"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a:p>
            <a:r>
              <a:rPr lang="en-US" sz="1200" dirty="0">
                <a:solidFill>
                  <a:srgbClr val="202124"/>
                </a:solidFill>
                <a:latin typeface="Calibri" panose="020F0502020204030204" pitchFamily="34" charset="0"/>
                <a:cs typeface="Calibri" panose="020F0502020204030204" pitchFamily="34" charset="0"/>
              </a:rPr>
              <a:t>(expansion tool)</a:t>
            </a:r>
          </a:p>
          <a:p>
            <a:r>
              <a:rPr lang="en-US" sz="1200" dirty="0">
                <a:solidFill>
                  <a:srgbClr val="202124"/>
                </a:solidFill>
                <a:latin typeface="Calibri" panose="020F0502020204030204" pitchFamily="34" charset="0"/>
                <a:cs typeface="Calibri" panose="020F0502020204030204" pitchFamily="34" charset="0"/>
              </a:rPr>
              <a:t>for </a:t>
            </a: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E12888A8-C50E-0423-96B0-679131098013}"/>
              </a:ext>
            </a:extLst>
          </p:cNvPr>
          <p:cNvSpPr txBox="1"/>
          <p:nvPr/>
        </p:nvSpPr>
        <p:spPr>
          <a:xfrm>
            <a:off x="9027372" y="5993097"/>
            <a:ext cx="164573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Copper Press x PEX Crimp Adapter</a:t>
            </a:r>
            <a:endParaRPr lang="en-US" sz="1200" dirty="0">
              <a:solidFill>
                <a:srgbClr val="20212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C07199C-F44D-8E14-1A9C-A9A72B8F3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11542" y="4597101"/>
            <a:ext cx="1348287" cy="968829"/>
          </a:xfrm>
          <a:prstGeom prst="rect">
            <a:avLst/>
          </a:prstGeom>
        </p:spPr>
      </p:pic>
      <p:sp>
        <p:nvSpPr>
          <p:cNvPr id="8" name="TextBox 7">
            <a:extLst>
              <a:ext uri="{FF2B5EF4-FFF2-40B4-BE49-F238E27FC236}">
                <a16:creationId xmlns:a16="http://schemas.microsoft.com/office/drawing/2014/main" id="{712B236B-FC19-10B4-2907-D6B499ADB35B}"/>
              </a:ext>
            </a:extLst>
          </p:cNvPr>
          <p:cNvSpPr txBox="1"/>
          <p:nvPr/>
        </p:nvSpPr>
        <p:spPr>
          <a:xfrm>
            <a:off x="8646714" y="5032588"/>
            <a:ext cx="2078699"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PEX x 3/4" Copper Fitting Adapter (Male Sweat)</a:t>
            </a:r>
          </a:p>
        </p:txBody>
      </p:sp>
      <p:pic>
        <p:nvPicPr>
          <p:cNvPr id="9" name="Picture 8">
            <a:extLst>
              <a:ext uri="{FF2B5EF4-FFF2-40B4-BE49-F238E27FC236}">
                <a16:creationId xmlns:a16="http://schemas.microsoft.com/office/drawing/2014/main" id="{A329A893-0B15-726C-5C10-26B2DE3D1B2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6285" y="5739516"/>
            <a:ext cx="1341269" cy="968829"/>
          </a:xfrm>
          <a:prstGeom prst="rect">
            <a:avLst/>
          </a:prstGeom>
        </p:spPr>
      </p:pic>
      <p:sp>
        <p:nvSpPr>
          <p:cNvPr id="10" name="TextBox 9">
            <a:extLst>
              <a:ext uri="{FF2B5EF4-FFF2-40B4-BE49-F238E27FC236}">
                <a16:creationId xmlns:a16="http://schemas.microsoft.com/office/drawing/2014/main" id="{A72C4D13-2477-D21D-3D65-24818F0BD10E}"/>
              </a:ext>
            </a:extLst>
          </p:cNvPr>
          <p:cNvSpPr txBox="1"/>
          <p:nvPr/>
        </p:nvSpPr>
        <p:spPr>
          <a:xfrm>
            <a:off x="104817" y="4709423"/>
            <a:ext cx="2518640"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Use a crimp tool with copper crimp rings or a clamp tool with stainless steel clamps to secure the PEX side</a:t>
            </a:r>
            <a:endParaRPr lang="en-US" sz="1200" dirty="0">
              <a:solidFill>
                <a:srgbClr val="202124"/>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DBA9E8-A802-80B4-4EA8-F0F930D1B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085" y="5480409"/>
            <a:ext cx="1148612" cy="883719"/>
          </a:xfrm>
          <a:prstGeom prst="rect">
            <a:avLst/>
          </a:prstGeom>
        </p:spPr>
      </p:pic>
      <p:pic>
        <p:nvPicPr>
          <p:cNvPr id="12" name="Picture 11">
            <a:extLst>
              <a:ext uri="{FF2B5EF4-FFF2-40B4-BE49-F238E27FC236}">
                <a16:creationId xmlns:a16="http://schemas.microsoft.com/office/drawing/2014/main" id="{D0C053BB-50F4-7A8E-13F3-51944E3A4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86828" y="5392889"/>
            <a:ext cx="1224422" cy="942045"/>
          </a:xfrm>
          <a:prstGeom prst="rect">
            <a:avLst/>
          </a:prstGeom>
        </p:spPr>
      </p:pic>
      <p:sp>
        <p:nvSpPr>
          <p:cNvPr id="16" name="TextBox 15">
            <a:extLst>
              <a:ext uri="{FF2B5EF4-FFF2-40B4-BE49-F238E27FC236}">
                <a16:creationId xmlns:a16="http://schemas.microsoft.com/office/drawing/2014/main" id="{5F47DEF7-C86A-CB7A-846A-CF7F42D48FD4}"/>
              </a:ext>
            </a:extLst>
          </p:cNvPr>
          <p:cNvSpPr txBox="1"/>
          <p:nvPr/>
        </p:nvSpPr>
        <p:spPr>
          <a:xfrm>
            <a:off x="5486007" y="2288777"/>
            <a:ext cx="3625336" cy="233910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Comparing, installations</a:t>
            </a:r>
          </a:p>
          <a:p>
            <a:r>
              <a:rPr lang="en-US" sz="1200" dirty="0">
                <a:solidFill>
                  <a:srgbClr val="202124"/>
                </a:solidFill>
                <a:latin typeface="Calibri" panose="020F0502020204030204" pitchFamily="34" charset="0"/>
                <a:cs typeface="Calibri" panose="020F0502020204030204" pitchFamily="34" charset="0"/>
                <a:hlinkClick r:id="rId12"/>
              </a:rPr>
              <a:t>https://</a:t>
            </a:r>
            <a:r>
              <a:rPr lang="en-US" sz="1200" dirty="0" err="1">
                <a:solidFill>
                  <a:srgbClr val="202124"/>
                </a:solidFill>
                <a:latin typeface="Calibri" panose="020F0502020204030204" pitchFamily="34" charset="0"/>
                <a:cs typeface="Calibri" panose="020F0502020204030204" pitchFamily="34" charset="0"/>
                <a:hlinkClick r:id="rId12"/>
              </a:rPr>
              <a:t>www.youtube.com</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watch?v</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krJrvuaozyc</a:t>
            </a:r>
            <a:endParaRPr lang="en-US" sz="1200" dirty="0">
              <a:solidFill>
                <a:srgbClr val="202124"/>
              </a:solidFill>
              <a:latin typeface="Calibri" panose="020F0502020204030204" pitchFamily="34" charset="0"/>
              <a:cs typeface="Calibri" panose="020F0502020204030204" pitchFamily="34" charset="0"/>
            </a:endParaRPr>
          </a:p>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-B fitting has smaller hole</a:t>
            </a:r>
          </a:p>
          <a:p>
            <a:endParaRPr lang="en-US" sz="1200" dirty="0">
              <a:solidFill>
                <a:srgbClr val="202124"/>
              </a:solidFill>
              <a:latin typeface="Calibri" panose="020F0502020204030204" pitchFamily="34" charset="0"/>
              <a:cs typeface="Calibri" panose="020F0502020204030204" pitchFamily="34" charset="0"/>
            </a:endParaRPr>
          </a:p>
          <a:p>
            <a:r>
              <a:rPr lang="en-US" sz="1400" b="1" dirty="0" err="1">
                <a:solidFill>
                  <a:srgbClr val="FF0000"/>
                </a:solidFill>
                <a:latin typeface="Calibri" panose="020F0502020204030204" pitchFamily="34" charset="0"/>
                <a:cs typeface="Calibri" panose="020F0502020204030204" pitchFamily="34" charset="0"/>
              </a:rPr>
              <a:t>Pex</a:t>
            </a:r>
            <a:r>
              <a:rPr lang="en-US" sz="1400" b="1" dirty="0">
                <a:solidFill>
                  <a:srgbClr val="FF0000"/>
                </a:solidFill>
                <a:latin typeface="Calibri" panose="020F0502020204030204" pitchFamily="34" charset="0"/>
                <a:cs typeface="Calibri" panose="020F0502020204030204" pitchFamily="34" charset="0"/>
              </a:rPr>
              <a:t>-A allows using expansion rings:</a:t>
            </a:r>
          </a:p>
          <a:p>
            <a:r>
              <a:rPr lang="en-US" sz="1200" dirty="0">
                <a:solidFill>
                  <a:srgbClr val="202124"/>
                </a:solidFill>
                <a:latin typeface="Calibri" panose="020F0502020204030204" pitchFamily="34" charset="0"/>
                <a:cs typeface="Calibri" panose="020F0502020204030204" pitchFamily="34" charset="0"/>
              </a:rPr>
              <a:t>Slide a PEX expansion ring onto the tube end, insert the expansion tool and expand it , rotate to avoid ridges inside the tubing. The number of expansions: 6 for 1/2-inch, 8 for ¾-inch</a:t>
            </a:r>
          </a:p>
          <a:p>
            <a:r>
              <a:rPr lang="en-US" sz="1200" dirty="0">
                <a:solidFill>
                  <a:srgbClr val="202124"/>
                </a:solidFill>
                <a:latin typeface="Calibri" panose="020F0502020204030204" pitchFamily="34" charset="0"/>
                <a:cs typeface="Calibri" panose="020F0502020204030204" pitchFamily="34" charset="0"/>
              </a:rPr>
              <a:t>Quickly insert the expansion connector into the expanded tubing and hold in place while the tubing contracts around.</a:t>
            </a:r>
          </a:p>
        </p:txBody>
      </p:sp>
      <p:sp>
        <p:nvSpPr>
          <p:cNvPr id="17" name="TextBox 16">
            <a:extLst>
              <a:ext uri="{FF2B5EF4-FFF2-40B4-BE49-F238E27FC236}">
                <a16:creationId xmlns:a16="http://schemas.microsoft.com/office/drawing/2014/main" id="{EF7D7CD1-982B-2EE1-FE1B-5E1F8BF12688}"/>
              </a:ext>
            </a:extLst>
          </p:cNvPr>
          <p:cNvSpPr txBox="1"/>
          <p:nvPr/>
        </p:nvSpPr>
        <p:spPr>
          <a:xfrm>
            <a:off x="9339341" y="985174"/>
            <a:ext cx="419217"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A</a:t>
            </a:r>
          </a:p>
        </p:txBody>
      </p:sp>
      <p:sp>
        <p:nvSpPr>
          <p:cNvPr id="18" name="TextBox 17">
            <a:extLst>
              <a:ext uri="{FF2B5EF4-FFF2-40B4-BE49-F238E27FC236}">
                <a16:creationId xmlns:a16="http://schemas.microsoft.com/office/drawing/2014/main" id="{44C13D3B-4353-F469-19B9-9336F03DD202}"/>
              </a:ext>
            </a:extLst>
          </p:cNvPr>
          <p:cNvSpPr txBox="1"/>
          <p:nvPr/>
        </p:nvSpPr>
        <p:spPr>
          <a:xfrm>
            <a:off x="9334577" y="2180566"/>
            <a:ext cx="395173"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B</a:t>
            </a:r>
          </a:p>
        </p:txBody>
      </p:sp>
      <p:pic>
        <p:nvPicPr>
          <p:cNvPr id="19" name="Picture 18">
            <a:extLst>
              <a:ext uri="{FF2B5EF4-FFF2-40B4-BE49-F238E27FC236}">
                <a16:creationId xmlns:a16="http://schemas.microsoft.com/office/drawing/2014/main" id="{32B225B8-B041-BA6B-ACC7-07B9B85E84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1105" y="1047264"/>
            <a:ext cx="819054" cy="1073150"/>
          </a:xfrm>
          <a:prstGeom prst="rect">
            <a:avLst/>
          </a:prstGeom>
        </p:spPr>
      </p:pic>
      <p:pic>
        <p:nvPicPr>
          <p:cNvPr id="20" name="Picture 19">
            <a:extLst>
              <a:ext uri="{FF2B5EF4-FFF2-40B4-BE49-F238E27FC236}">
                <a16:creationId xmlns:a16="http://schemas.microsoft.com/office/drawing/2014/main" id="{289D8E6F-5109-3407-C569-C79BB13AD0A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66427" y="4723843"/>
            <a:ext cx="2498020" cy="2032773"/>
          </a:xfrm>
          <a:prstGeom prst="rect">
            <a:avLst/>
          </a:prstGeom>
        </p:spPr>
      </p:pic>
    </p:spTree>
    <p:extLst>
      <p:ext uri="{BB962C8B-B14F-4D97-AF65-F5344CB8AC3E}">
        <p14:creationId xmlns:p14="http://schemas.microsoft.com/office/powerpoint/2010/main" val="218190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9B115-087C-31C6-DF93-A099D1DD48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5BF11A-60D4-9983-47FB-D4AFBD7652B7}"/>
              </a:ext>
            </a:extLst>
          </p:cNvPr>
          <p:cNvSpPr txBox="1"/>
          <p:nvPr/>
        </p:nvSpPr>
        <p:spPr>
          <a:xfrm>
            <a:off x="121085" y="995721"/>
            <a:ext cx="4538001" cy="830997"/>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SharkBite fittings are push-to-connect plumbing fittings </a:t>
            </a:r>
          </a:p>
          <a:p>
            <a:r>
              <a:rPr lang="en-US" sz="1200" b="0" i="0" dirty="0">
                <a:solidFill>
                  <a:srgbClr val="001D35"/>
                </a:solidFill>
                <a:effectLst/>
                <a:latin typeface="Google Sans"/>
              </a:rPr>
              <a:t>that offer a quick and easy way to connect pipes, </a:t>
            </a:r>
          </a:p>
          <a:p>
            <a:r>
              <a:rPr lang="en-US" sz="1200" b="0" i="0" dirty="0">
                <a:solidFill>
                  <a:srgbClr val="001D35"/>
                </a:solidFill>
                <a:effectLst/>
                <a:latin typeface="Google Sans"/>
              </a:rPr>
              <a:t>designed for use with water lines and other plumbing applications, </a:t>
            </a:r>
          </a:p>
          <a:p>
            <a:r>
              <a:rPr lang="en-US" sz="1200" b="0" i="0" dirty="0">
                <a:solidFill>
                  <a:srgbClr val="001D35"/>
                </a:solidFill>
                <a:effectLst/>
                <a:latin typeface="Google Sans"/>
              </a:rPr>
              <a:t>but not gas or air. </a:t>
            </a:r>
            <a:endParaRPr lang="en-US" sz="1200" dirty="0">
              <a:solidFill>
                <a:srgbClr val="202124"/>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2269192-F75D-14E4-8955-58EB9933AB6A}"/>
              </a:ext>
            </a:extLst>
          </p:cNvPr>
          <p:cNvSpPr txBox="1"/>
          <p:nvPr/>
        </p:nvSpPr>
        <p:spPr>
          <a:xfrm>
            <a:off x="228301" y="108857"/>
            <a:ext cx="5085567" cy="523220"/>
          </a:xfrm>
          <a:prstGeom prst="rect">
            <a:avLst/>
          </a:prstGeom>
          <a:noFill/>
        </p:spPr>
        <p:txBody>
          <a:bodyPr wrap="square" rtlCol="0">
            <a:spAutoFit/>
          </a:bodyPr>
          <a:lstStyle/>
          <a:p>
            <a:r>
              <a:rPr lang="en-US" sz="2800" b="1" dirty="0" err="1"/>
              <a:t>Sharkbite</a:t>
            </a:r>
            <a:r>
              <a:rPr lang="en-US" sz="2800" b="1" dirty="0"/>
              <a:t> Fittings</a:t>
            </a:r>
          </a:p>
        </p:txBody>
      </p:sp>
      <p:pic>
        <p:nvPicPr>
          <p:cNvPr id="5" name="Picture 2" descr="SharkBite 1/2-Inch Straight Coupling, Push-to-Connect, PEX, Copper, CPVC -  Walmart.com">
            <a:extLst>
              <a:ext uri="{FF2B5EF4-FFF2-40B4-BE49-F238E27FC236}">
                <a16:creationId xmlns:a16="http://schemas.microsoft.com/office/drawing/2014/main" id="{9AFEEF21-0809-8289-9241-BEC41CD9622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21774" y="457200"/>
            <a:ext cx="4743654" cy="24465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harkBite Fitting Parts: See Inside a Fitting | SharkBite">
            <a:extLst>
              <a:ext uri="{FF2B5EF4-FFF2-40B4-BE49-F238E27FC236}">
                <a16:creationId xmlns:a16="http://schemas.microsoft.com/office/drawing/2014/main" id="{F9DF0F6C-ABAF-9300-E178-86179B5157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1774" y="3657716"/>
            <a:ext cx="4985657" cy="24480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ss Push-To-Connect Fittings, Valves ...">
            <a:extLst>
              <a:ext uri="{FF2B5EF4-FFF2-40B4-BE49-F238E27FC236}">
                <a16:creationId xmlns:a16="http://schemas.microsoft.com/office/drawing/2014/main" id="{1B04052C-B50C-31D5-3908-8120254120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301" y="2125834"/>
            <a:ext cx="29464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rass Push Fittings | SharkBite">
            <a:extLst>
              <a:ext uri="{FF2B5EF4-FFF2-40B4-BE49-F238E27FC236}">
                <a16:creationId xmlns:a16="http://schemas.microsoft.com/office/drawing/2014/main" id="{9B62FB6A-A67C-E3B2-A4A7-15B3926DC7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4474" y="2362200"/>
            <a:ext cx="37973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93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3DCB3-B6B3-0862-414B-EE66B4FEBC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1D9AE-1FB9-D4F4-D277-3DE9D416B267}"/>
              </a:ext>
            </a:extLst>
          </p:cNvPr>
          <p:cNvSpPr txBox="1"/>
          <p:nvPr/>
        </p:nvSpPr>
        <p:spPr>
          <a:xfrm>
            <a:off x="283029" y="3929039"/>
            <a:ext cx="3037114"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Hose Bibb Faucet</a:t>
            </a:r>
          </a:p>
          <a:p>
            <a:r>
              <a:rPr lang="en-US" sz="1200" b="0" i="0" dirty="0">
                <a:solidFill>
                  <a:srgbClr val="001D35"/>
                </a:solidFill>
                <a:effectLst/>
                <a:latin typeface="Google Sans"/>
              </a:rPr>
              <a:t>a </a:t>
            </a:r>
            <a:r>
              <a:rPr lang="en-US" sz="1200" b="0" i="0" dirty="0" err="1">
                <a:solidFill>
                  <a:srgbClr val="001D35"/>
                </a:solidFill>
                <a:effectLst/>
                <a:latin typeface="Google Sans"/>
              </a:rPr>
              <a:t>sillcock</a:t>
            </a:r>
            <a:r>
              <a:rPr lang="en-US" sz="1200" b="0" i="0" dirty="0">
                <a:solidFill>
                  <a:srgbClr val="001D35"/>
                </a:solidFill>
                <a:effectLst/>
                <a:latin typeface="Google Sans"/>
              </a:rPr>
              <a:t> </a:t>
            </a:r>
          </a:p>
          <a:p>
            <a:r>
              <a:rPr lang="en-US" sz="1200" b="0" i="0" dirty="0">
                <a:solidFill>
                  <a:srgbClr val="001D35"/>
                </a:solidFill>
                <a:effectLst/>
                <a:latin typeface="Google Sans"/>
              </a:rPr>
              <a:t>boiler drain valve</a:t>
            </a:r>
          </a:p>
          <a:p>
            <a:r>
              <a:rPr lang="en-US" sz="1200" dirty="0">
                <a:solidFill>
                  <a:srgbClr val="202124"/>
                </a:solidFill>
                <a:latin typeface="Calibri" panose="020F0502020204030204" pitchFamily="34" charset="0"/>
                <a:cs typeface="Calibri" panose="020F0502020204030204" pitchFamily="34" charset="0"/>
              </a:rPr>
              <a:t>1/2" MIPS (</a:t>
            </a:r>
            <a:r>
              <a:rPr lang="en-US" sz="1200" dirty="0"/>
              <a:t>Male Iron Pipe Size)</a:t>
            </a:r>
            <a:endParaRPr lang="en-US" sz="1200" dirty="0">
              <a:solidFill>
                <a:srgbClr val="202124"/>
              </a:solidFill>
              <a:latin typeface="Calibri" panose="020F0502020204030204" pitchFamily="34" charset="0"/>
              <a:cs typeface="Calibri" panose="020F0502020204030204" pitchFamily="34" charset="0"/>
            </a:endParaRP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Outlet Connection (where a hose attaches): This has 3/4" Garden Hose Threads (GHT). This is the standard size for garden hoses in North America. The threads are coarse and straight (non-tapered).</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Inlet Connection (where it connects to the pipe): This appears to have Male National Pipe Tapered (NPT) threads – size 1 / 2 ". </a:t>
            </a:r>
          </a:p>
        </p:txBody>
      </p:sp>
      <p:sp>
        <p:nvSpPr>
          <p:cNvPr id="4" name="TextBox 3">
            <a:extLst>
              <a:ext uri="{FF2B5EF4-FFF2-40B4-BE49-F238E27FC236}">
                <a16:creationId xmlns:a16="http://schemas.microsoft.com/office/drawing/2014/main" id="{E4EFE929-6299-CDA9-5FA3-14B369BB363C}"/>
              </a:ext>
            </a:extLst>
          </p:cNvPr>
          <p:cNvSpPr txBox="1"/>
          <p:nvPr/>
        </p:nvSpPr>
        <p:spPr>
          <a:xfrm>
            <a:off x="228301" y="108857"/>
            <a:ext cx="1818213" cy="523220"/>
          </a:xfrm>
          <a:prstGeom prst="rect">
            <a:avLst/>
          </a:prstGeom>
          <a:noFill/>
        </p:spPr>
        <p:txBody>
          <a:bodyPr wrap="square" rtlCol="0">
            <a:spAutoFit/>
          </a:bodyPr>
          <a:lstStyle/>
          <a:p>
            <a:r>
              <a:rPr lang="en-US" sz="2800" b="1" dirty="0"/>
              <a:t>Hose Bibb</a:t>
            </a:r>
          </a:p>
        </p:txBody>
      </p:sp>
      <p:pic>
        <p:nvPicPr>
          <p:cNvPr id="1026" name="Picture 2" descr="Hose Bibb Faucets for Potable Drinking Water">
            <a:extLst>
              <a:ext uri="{FF2B5EF4-FFF2-40B4-BE49-F238E27FC236}">
                <a16:creationId xmlns:a16="http://schemas.microsoft.com/office/drawing/2014/main" id="{2EE91CA2-554F-4525-BFC2-C18C003E03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3029" y="762001"/>
            <a:ext cx="3037114" cy="30371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53077-5BF3-24F0-B5B9-71E54C18C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2971" y="296368"/>
            <a:ext cx="6096000" cy="3060700"/>
          </a:xfrm>
          <a:prstGeom prst="rect">
            <a:avLst/>
          </a:prstGeom>
        </p:spPr>
      </p:pic>
      <p:sp>
        <p:nvSpPr>
          <p:cNvPr id="6" name="TextBox 5">
            <a:extLst>
              <a:ext uri="{FF2B5EF4-FFF2-40B4-BE49-F238E27FC236}">
                <a16:creationId xmlns:a16="http://schemas.microsoft.com/office/drawing/2014/main" id="{D8AEE93D-3A4B-AA5A-740B-CBF6EEE2A496}"/>
              </a:ext>
            </a:extLst>
          </p:cNvPr>
          <p:cNvSpPr txBox="1"/>
          <p:nvPr/>
        </p:nvSpPr>
        <p:spPr>
          <a:xfrm>
            <a:off x="8675914" y="2508835"/>
            <a:ext cx="3396343"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1/2 in. x 12 in. Brass MPT x SWT Heavy-Duty Frost Free Anti-Siphon Outdoor Wall Hydrant</a:t>
            </a:r>
            <a:endParaRPr lang="en-US" sz="1200" dirty="0">
              <a:solidFill>
                <a:srgbClr val="202124"/>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660C745-4B96-0AD1-A822-D4666DAF2185}"/>
              </a:ext>
            </a:extLst>
          </p:cNvPr>
          <p:cNvSpPr txBox="1"/>
          <p:nvPr/>
        </p:nvSpPr>
        <p:spPr>
          <a:xfrm>
            <a:off x="3799114" y="4103211"/>
            <a:ext cx="4876799" cy="1938992"/>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IPS = </a:t>
            </a:r>
            <a:r>
              <a:rPr lang="en-US" sz="1200" dirty="0"/>
              <a:t>Iron Pipe Size</a:t>
            </a:r>
          </a:p>
          <a:p>
            <a:r>
              <a:rPr lang="en-US" sz="1200" b="0" i="0" dirty="0">
                <a:solidFill>
                  <a:srgbClr val="001D35"/>
                </a:solidFill>
                <a:effectLst/>
                <a:latin typeface="Google Sans"/>
              </a:rPr>
              <a:t>MIPS = </a:t>
            </a:r>
            <a:r>
              <a:rPr lang="en-US" sz="1200" dirty="0"/>
              <a:t>Male Iron Pipe Size</a:t>
            </a:r>
          </a:p>
          <a:p>
            <a:r>
              <a:rPr lang="en-US" sz="1200" dirty="0">
                <a:solidFill>
                  <a:srgbClr val="202124"/>
                </a:solidFill>
                <a:latin typeface="Calibri" panose="020F0502020204030204" pitchFamily="34" charset="0"/>
                <a:cs typeface="Calibri" panose="020F0502020204030204" pitchFamily="34" charset="0"/>
              </a:rPr>
              <a:t>FIPS = Femal</a:t>
            </a:r>
            <a:r>
              <a:rPr lang="en-US" sz="1200" dirty="0"/>
              <a:t>e Iron Pipe Size</a:t>
            </a:r>
          </a:p>
          <a:p>
            <a:r>
              <a:rPr lang="en-US" sz="1200" dirty="0">
                <a:solidFill>
                  <a:srgbClr val="202124"/>
                </a:solidFill>
                <a:latin typeface="Calibri" panose="020F0502020204030204" pitchFamily="34" charset="0"/>
                <a:cs typeface="Calibri" panose="020F0502020204030204" pitchFamily="34" charset="0"/>
              </a:rPr>
              <a:t>NPT = National Pipe Taper</a:t>
            </a:r>
          </a:p>
          <a:p>
            <a:r>
              <a:rPr lang="en-US" sz="1200" dirty="0">
                <a:solidFill>
                  <a:srgbClr val="202124"/>
                </a:solidFill>
                <a:latin typeface="Calibri" panose="020F0502020204030204" pitchFamily="34" charset="0"/>
                <a:cs typeface="Calibri" panose="020F0502020204030204" pitchFamily="34" charset="0"/>
              </a:rPr>
              <a:t>MPT = Male Pipe Thread</a:t>
            </a:r>
          </a:p>
          <a:p>
            <a:r>
              <a:rPr lang="en-US" sz="1200" dirty="0">
                <a:solidFill>
                  <a:srgbClr val="202124"/>
                </a:solidFill>
                <a:latin typeface="Calibri" panose="020F0502020204030204" pitchFamily="34" charset="0"/>
                <a:cs typeface="Calibri" panose="020F0502020204030204" pitchFamily="34" charset="0"/>
              </a:rPr>
              <a:t>FPT = Female Pipe Thread</a:t>
            </a:r>
          </a:p>
          <a:p>
            <a:r>
              <a:rPr lang="en-US" sz="1200" dirty="0">
                <a:solidFill>
                  <a:srgbClr val="202124"/>
                </a:solidFill>
                <a:latin typeface="Calibri" panose="020F0502020204030204" pitchFamily="34" charset="0"/>
                <a:cs typeface="Calibri" panose="020F0502020204030204" pitchFamily="34" charset="0"/>
              </a:rPr>
              <a:t>SWT = Sweat connection = soldering connection (copper)</a:t>
            </a:r>
          </a:p>
          <a:p>
            <a:r>
              <a:rPr lang="en-US" sz="1200" dirty="0">
                <a:solidFill>
                  <a:srgbClr val="202124"/>
                </a:solidFill>
                <a:latin typeface="Calibri" panose="020F0502020204030204" pitchFamily="34" charset="0"/>
                <a:cs typeface="Calibri" panose="020F0502020204030204" pitchFamily="34" charset="0"/>
              </a:rPr>
              <a:t>MPT x SWT: This indicates a dual/universal inlet connection. You have the option to either screw the male threads into a 1/2" female threaded fitting (like FPT or FIPS) OR solder it directly onto a 1/2" copper pipe.</a:t>
            </a:r>
          </a:p>
        </p:txBody>
      </p:sp>
    </p:spTree>
    <p:extLst>
      <p:ext uri="{BB962C8B-B14F-4D97-AF65-F5344CB8AC3E}">
        <p14:creationId xmlns:p14="http://schemas.microsoft.com/office/powerpoint/2010/main" val="729222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3A1EE-3D0D-1A16-E295-0507517B73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229644-401D-2F0F-8749-25E7654002D4}"/>
              </a:ext>
            </a:extLst>
          </p:cNvPr>
          <p:cNvSpPr txBox="1"/>
          <p:nvPr/>
        </p:nvSpPr>
        <p:spPr>
          <a:xfrm>
            <a:off x="4443984" y="2921168"/>
            <a:ext cx="3449111" cy="101566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Pressure Vacuum Breaker </a:t>
            </a:r>
          </a:p>
          <a:p>
            <a:r>
              <a:rPr lang="en-US" sz="1200" dirty="0">
                <a:solidFill>
                  <a:srgbClr val="001D35"/>
                </a:solidFill>
                <a:latin typeface="Google Sans"/>
                <a:hlinkClick r:id="rId2"/>
              </a:rPr>
              <a:t>https://www.youtube.com/watch?v=IdASRPrJKq8</a:t>
            </a:r>
            <a:endParaRPr lang="en-US" sz="1200" dirty="0">
              <a:solidFill>
                <a:srgbClr val="001D35"/>
              </a:solidFill>
              <a:latin typeface="Google Sans"/>
            </a:endParaRPr>
          </a:p>
          <a:p>
            <a:endParaRPr lang="en-US" sz="1200" dirty="0">
              <a:solidFill>
                <a:srgbClr val="001D35"/>
              </a:solidFill>
              <a:latin typeface="Google Sans"/>
            </a:endParaRPr>
          </a:p>
          <a:p>
            <a:r>
              <a:rPr lang="en-US" sz="1200" b="0" i="0" dirty="0">
                <a:solidFill>
                  <a:srgbClr val="001D35"/>
                </a:solidFill>
                <a:effectLst/>
                <a:latin typeface="Google Sans"/>
              </a:rPr>
              <a:t>check valve &amp; inlet valve</a:t>
            </a:r>
            <a:endParaRPr lang="en-US" sz="1200" dirty="0">
              <a:solidFill>
                <a:srgbClr val="001D35"/>
              </a:solidFill>
              <a:latin typeface="Google Sans"/>
            </a:endParaRPr>
          </a:p>
          <a:p>
            <a:r>
              <a:rPr lang="en-US" sz="1200" dirty="0">
                <a:solidFill>
                  <a:srgbClr val="001D35"/>
                </a:solidFill>
                <a:latin typeface="Google Sans"/>
                <a:hlinkClick r:id="rId3"/>
              </a:rPr>
              <a:t>https://</a:t>
            </a:r>
            <a:r>
              <a:rPr lang="en-US" sz="1200" dirty="0" err="1">
                <a:solidFill>
                  <a:srgbClr val="001D35"/>
                </a:solidFill>
                <a:latin typeface="Google Sans"/>
                <a:hlinkClick r:id="rId3"/>
              </a:rPr>
              <a:t>www.amazon.com</a:t>
            </a:r>
            <a:r>
              <a:rPr lang="en-US" sz="1200" dirty="0">
                <a:solidFill>
                  <a:srgbClr val="001D35"/>
                </a:solidFill>
                <a:latin typeface="Google Sans"/>
                <a:hlinkClick r:id="rId3"/>
              </a:rPr>
              <a:t>/</a:t>
            </a:r>
            <a:r>
              <a:rPr lang="en-US" sz="1200" dirty="0" err="1">
                <a:solidFill>
                  <a:srgbClr val="001D35"/>
                </a:solidFill>
                <a:latin typeface="Google Sans"/>
                <a:hlinkClick r:id="rId3"/>
              </a:rPr>
              <a:t>dp</a:t>
            </a:r>
            <a:r>
              <a:rPr lang="en-US" sz="1200" dirty="0">
                <a:solidFill>
                  <a:srgbClr val="001D35"/>
                </a:solidFill>
                <a:latin typeface="Google Sans"/>
                <a:hlinkClick r:id="rId3"/>
              </a:rPr>
              <a:t>/B00KI0WORE/</a:t>
            </a:r>
            <a:endParaRPr lang="en-US" sz="1200" b="0" i="0" dirty="0">
              <a:solidFill>
                <a:srgbClr val="001D35"/>
              </a:solidFill>
              <a:effectLst/>
              <a:latin typeface="Google Sans"/>
            </a:endParaRPr>
          </a:p>
        </p:txBody>
      </p:sp>
      <p:sp>
        <p:nvSpPr>
          <p:cNvPr id="4" name="TextBox 3">
            <a:extLst>
              <a:ext uri="{FF2B5EF4-FFF2-40B4-BE49-F238E27FC236}">
                <a16:creationId xmlns:a16="http://schemas.microsoft.com/office/drawing/2014/main" id="{3EE25B4F-1098-F204-FC53-CDCCA61EBA4D}"/>
              </a:ext>
            </a:extLst>
          </p:cNvPr>
          <p:cNvSpPr txBox="1"/>
          <p:nvPr/>
        </p:nvSpPr>
        <p:spPr>
          <a:xfrm>
            <a:off x="228301" y="108857"/>
            <a:ext cx="4096811" cy="523220"/>
          </a:xfrm>
          <a:prstGeom prst="rect">
            <a:avLst/>
          </a:prstGeom>
          <a:noFill/>
        </p:spPr>
        <p:txBody>
          <a:bodyPr wrap="square" rtlCol="0">
            <a:spAutoFit/>
          </a:bodyPr>
          <a:lstStyle/>
          <a:p>
            <a:r>
              <a:rPr lang="en-US" sz="2800" b="1" dirty="0"/>
              <a:t>Pressure Vacuum Breaker</a:t>
            </a:r>
          </a:p>
        </p:txBody>
      </p:sp>
      <p:pic>
        <p:nvPicPr>
          <p:cNvPr id="5" name="Picture 4">
            <a:extLst>
              <a:ext uri="{FF2B5EF4-FFF2-40B4-BE49-F238E27FC236}">
                <a16:creationId xmlns:a16="http://schemas.microsoft.com/office/drawing/2014/main" id="{087FE57D-9F05-51FB-A16E-A22B15ACEE25}"/>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182624" y="3950876"/>
            <a:ext cx="932688" cy="1819656"/>
          </a:xfrm>
          <a:prstGeom prst="rect">
            <a:avLst/>
          </a:prstGeom>
        </p:spPr>
      </p:pic>
      <p:pic>
        <p:nvPicPr>
          <p:cNvPr id="8" name="Picture 7">
            <a:extLst>
              <a:ext uri="{FF2B5EF4-FFF2-40B4-BE49-F238E27FC236}">
                <a16:creationId xmlns:a16="http://schemas.microsoft.com/office/drawing/2014/main" id="{CFC4495B-ABF4-6E02-BE13-83CC338152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6539" y="62568"/>
            <a:ext cx="4075176" cy="2122291"/>
          </a:xfrm>
          <a:prstGeom prst="rect">
            <a:avLst/>
          </a:prstGeom>
        </p:spPr>
      </p:pic>
      <p:pic>
        <p:nvPicPr>
          <p:cNvPr id="9" name="Picture 8">
            <a:extLst>
              <a:ext uri="{FF2B5EF4-FFF2-40B4-BE49-F238E27FC236}">
                <a16:creationId xmlns:a16="http://schemas.microsoft.com/office/drawing/2014/main" id="{DB66255A-99FB-1D95-820E-A30C2D4A69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16539" y="4595528"/>
            <a:ext cx="4075176" cy="2083080"/>
          </a:xfrm>
          <a:prstGeom prst="rect">
            <a:avLst/>
          </a:prstGeom>
        </p:spPr>
      </p:pic>
      <p:pic>
        <p:nvPicPr>
          <p:cNvPr id="10" name="Picture 9">
            <a:extLst>
              <a:ext uri="{FF2B5EF4-FFF2-40B4-BE49-F238E27FC236}">
                <a16:creationId xmlns:a16="http://schemas.microsoft.com/office/drawing/2014/main" id="{8BE355BA-AEED-655B-08FD-B807AC8AA4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16539" y="2262472"/>
            <a:ext cx="4075176" cy="2255443"/>
          </a:xfrm>
          <a:prstGeom prst="rect">
            <a:avLst/>
          </a:prstGeom>
        </p:spPr>
      </p:pic>
      <p:pic>
        <p:nvPicPr>
          <p:cNvPr id="11" name="Picture 10">
            <a:extLst>
              <a:ext uri="{FF2B5EF4-FFF2-40B4-BE49-F238E27FC236}">
                <a16:creationId xmlns:a16="http://schemas.microsoft.com/office/drawing/2014/main" id="{3FF46C64-B533-33F0-5CBF-703B2A23C10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07444" y="108857"/>
            <a:ext cx="2562207" cy="2661775"/>
          </a:xfrm>
          <a:prstGeom prst="rect">
            <a:avLst/>
          </a:prstGeom>
        </p:spPr>
      </p:pic>
      <p:pic>
        <p:nvPicPr>
          <p:cNvPr id="12" name="Picture 11">
            <a:extLst>
              <a:ext uri="{FF2B5EF4-FFF2-40B4-BE49-F238E27FC236}">
                <a16:creationId xmlns:a16="http://schemas.microsoft.com/office/drawing/2014/main" id="{DB1873B2-1B51-F49A-FEC5-C7E2EABD9F9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25" y="4081305"/>
            <a:ext cx="1061227" cy="1558798"/>
          </a:xfrm>
          <a:prstGeom prst="rect">
            <a:avLst/>
          </a:prstGeom>
        </p:spPr>
      </p:pic>
      <p:sp>
        <p:nvSpPr>
          <p:cNvPr id="13" name="TextBox 12">
            <a:extLst>
              <a:ext uri="{FF2B5EF4-FFF2-40B4-BE49-F238E27FC236}">
                <a16:creationId xmlns:a16="http://schemas.microsoft.com/office/drawing/2014/main" id="{2FEC97C6-7096-571E-353E-1AF328974F5C}"/>
              </a:ext>
            </a:extLst>
          </p:cNvPr>
          <p:cNvSpPr txBox="1"/>
          <p:nvPr/>
        </p:nvSpPr>
        <p:spPr>
          <a:xfrm>
            <a:off x="39325" y="5808245"/>
            <a:ext cx="2194560" cy="41549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Check Valve backflow preventer</a:t>
            </a:r>
            <a:endParaRPr lang="en-US" sz="900" dirty="0">
              <a:solidFill>
                <a:srgbClr val="001D35"/>
              </a:solidFill>
              <a:latin typeface="Google Sans"/>
            </a:endParaRPr>
          </a:p>
          <a:p>
            <a:r>
              <a:rPr lang="en-US" sz="900" dirty="0">
                <a:solidFill>
                  <a:srgbClr val="001D35"/>
                </a:solidFill>
                <a:latin typeface="Google Sans"/>
                <a:hlinkClick r:id="rId10"/>
              </a:rPr>
              <a:t>https://</a:t>
            </a:r>
            <a:r>
              <a:rPr lang="en-US" sz="900" dirty="0" err="1">
                <a:solidFill>
                  <a:srgbClr val="001D35"/>
                </a:solidFill>
                <a:latin typeface="Google Sans"/>
                <a:hlinkClick r:id="rId10"/>
              </a:rPr>
              <a:t>www.amazon.com</a:t>
            </a:r>
            <a:r>
              <a:rPr lang="en-US" sz="900" dirty="0">
                <a:solidFill>
                  <a:srgbClr val="001D35"/>
                </a:solidFill>
                <a:latin typeface="Google Sans"/>
                <a:hlinkClick r:id="rId10"/>
              </a:rPr>
              <a:t>/</a:t>
            </a:r>
            <a:r>
              <a:rPr lang="en-US" sz="900" dirty="0" err="1">
                <a:solidFill>
                  <a:srgbClr val="001D35"/>
                </a:solidFill>
                <a:latin typeface="Google Sans"/>
                <a:hlinkClick r:id="rId10"/>
              </a:rPr>
              <a:t>dp</a:t>
            </a:r>
            <a:r>
              <a:rPr lang="en-US" sz="900" dirty="0">
                <a:solidFill>
                  <a:srgbClr val="001D35"/>
                </a:solidFill>
                <a:latin typeface="Google Sans"/>
                <a:hlinkClick r:id="rId10"/>
              </a:rPr>
              <a:t>/B00GZ3H2EI</a:t>
            </a:r>
            <a:endParaRPr lang="en-US" sz="900" dirty="0">
              <a:solidFill>
                <a:srgbClr val="001D35"/>
              </a:solidFill>
              <a:latin typeface="Google Sans"/>
            </a:endParaRPr>
          </a:p>
        </p:txBody>
      </p:sp>
      <p:sp>
        <p:nvSpPr>
          <p:cNvPr id="14" name="TextBox 13">
            <a:extLst>
              <a:ext uri="{FF2B5EF4-FFF2-40B4-BE49-F238E27FC236}">
                <a16:creationId xmlns:a16="http://schemas.microsoft.com/office/drawing/2014/main" id="{9C051C11-8464-D11B-E0ED-922B82A8E004}"/>
              </a:ext>
            </a:extLst>
          </p:cNvPr>
          <p:cNvSpPr txBox="1"/>
          <p:nvPr/>
        </p:nvSpPr>
        <p:spPr>
          <a:xfrm>
            <a:off x="146304" y="583476"/>
            <a:ext cx="3904488" cy="212365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We need two valves:</a:t>
            </a:r>
          </a:p>
          <a:p>
            <a:r>
              <a:rPr lang="en-US" sz="1200" dirty="0">
                <a:solidFill>
                  <a:srgbClr val="001D35"/>
                </a:solidFill>
                <a:latin typeface="Google Sans"/>
              </a:rPr>
              <a:t>Check Valves: Preventing Backflow back into the well. One valve is usually installed in the pump tube, another – just before pressure tank.</a:t>
            </a:r>
          </a:p>
          <a:p>
            <a:endParaRPr lang="en-US" sz="1200" dirty="0">
              <a:solidFill>
                <a:srgbClr val="001D35"/>
              </a:solidFill>
              <a:latin typeface="Google Sans"/>
            </a:endParaRPr>
          </a:p>
          <a:p>
            <a:r>
              <a:rPr lang="en-US" sz="1200" dirty="0">
                <a:solidFill>
                  <a:srgbClr val="001D35"/>
                </a:solidFill>
                <a:latin typeface="Google Sans"/>
              </a:rPr>
              <a:t>Air Release Valve: Preventing Air in the System, reducing noise and preventing air locks. As the trapped air naturally raises up, the valve is usually installed at the highest point in your plumbing system, often near the water heater or at the highest accessible point in the main supply line, definitely above the Pressure Tank. </a:t>
            </a:r>
          </a:p>
        </p:txBody>
      </p:sp>
      <p:pic>
        <p:nvPicPr>
          <p:cNvPr id="15" name="Picture 14">
            <a:extLst>
              <a:ext uri="{FF2B5EF4-FFF2-40B4-BE49-F238E27FC236}">
                <a16:creationId xmlns:a16="http://schemas.microsoft.com/office/drawing/2014/main" id="{FAA0B8EE-64AF-A070-2A31-1F77C608F3D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280672" y="4393871"/>
            <a:ext cx="894790" cy="1352644"/>
          </a:xfrm>
          <a:prstGeom prst="rect">
            <a:avLst/>
          </a:prstGeom>
        </p:spPr>
      </p:pic>
      <p:sp>
        <p:nvSpPr>
          <p:cNvPr id="16" name="TextBox 15">
            <a:extLst>
              <a:ext uri="{FF2B5EF4-FFF2-40B4-BE49-F238E27FC236}">
                <a16:creationId xmlns:a16="http://schemas.microsoft.com/office/drawing/2014/main" id="{595D2AEC-A77A-BB03-A28E-7774D34EAC3F}"/>
              </a:ext>
            </a:extLst>
          </p:cNvPr>
          <p:cNvSpPr txBox="1"/>
          <p:nvPr/>
        </p:nvSpPr>
        <p:spPr>
          <a:xfrm>
            <a:off x="2487168" y="5808245"/>
            <a:ext cx="2331720" cy="41549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Air Release Valve (bleeder)</a:t>
            </a:r>
          </a:p>
          <a:p>
            <a:r>
              <a:rPr lang="en-US" sz="900" dirty="0">
                <a:solidFill>
                  <a:srgbClr val="001D35"/>
                </a:solidFill>
                <a:latin typeface="Google Sans"/>
                <a:hlinkClick r:id="rId12"/>
              </a:rPr>
              <a:t>https://</a:t>
            </a:r>
            <a:r>
              <a:rPr lang="en-US" sz="900" dirty="0" err="1">
                <a:solidFill>
                  <a:srgbClr val="001D35"/>
                </a:solidFill>
                <a:latin typeface="Google Sans"/>
                <a:hlinkClick r:id="rId12"/>
              </a:rPr>
              <a:t>www.amazon.com</a:t>
            </a:r>
            <a:r>
              <a:rPr lang="en-US" sz="900" dirty="0">
                <a:solidFill>
                  <a:srgbClr val="001D35"/>
                </a:solidFill>
                <a:latin typeface="Google Sans"/>
                <a:hlinkClick r:id="rId12"/>
              </a:rPr>
              <a:t>/</a:t>
            </a:r>
            <a:r>
              <a:rPr lang="en-US" sz="900" dirty="0" err="1">
                <a:solidFill>
                  <a:srgbClr val="001D35"/>
                </a:solidFill>
                <a:latin typeface="Google Sans"/>
                <a:hlinkClick r:id="rId12"/>
              </a:rPr>
              <a:t>dp</a:t>
            </a:r>
            <a:r>
              <a:rPr lang="en-US" sz="900" dirty="0">
                <a:solidFill>
                  <a:srgbClr val="001D35"/>
                </a:solidFill>
                <a:latin typeface="Google Sans"/>
                <a:hlinkClick r:id="rId12"/>
              </a:rPr>
              <a:t>/B07V8TMX95</a:t>
            </a:r>
            <a:endParaRPr lang="en-US" sz="900" dirty="0">
              <a:solidFill>
                <a:srgbClr val="001D35"/>
              </a:solidFill>
              <a:latin typeface="Google Sans"/>
            </a:endParaRPr>
          </a:p>
        </p:txBody>
      </p:sp>
    </p:spTree>
    <p:extLst>
      <p:ext uri="{BB962C8B-B14F-4D97-AF65-F5344CB8AC3E}">
        <p14:creationId xmlns:p14="http://schemas.microsoft.com/office/powerpoint/2010/main" val="2444013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31084" y="168398"/>
            <a:ext cx="3460916" cy="2840042"/>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8683692" y="3008440"/>
            <a:ext cx="3460916" cy="830997"/>
          </a:xfrm>
          <a:prstGeom prst="rect">
            <a:avLst/>
          </a:prstGeom>
          <a:noFill/>
        </p:spPr>
        <p:txBody>
          <a:bodyPr wrap="square" rtlCol="0">
            <a:spAutoFit/>
          </a:bodyPr>
          <a:lstStyle/>
          <a:p>
            <a:pPr algn="ctr"/>
            <a:r>
              <a:rPr lang="en-US" sz="1200" dirty="0"/>
              <a:t>APEC Water Systems WFS-1000</a:t>
            </a:r>
          </a:p>
          <a:p>
            <a:pPr algn="ctr"/>
            <a:r>
              <a:rPr lang="en-US" sz="1200" dirty="0"/>
              <a:t>3 Stage Under-Sink Water Filter System</a:t>
            </a:r>
          </a:p>
          <a:p>
            <a:pPr algn="ctr"/>
            <a:r>
              <a:rPr lang="en-US" sz="1200" dirty="0"/>
              <a:t>$140</a:t>
            </a:r>
          </a:p>
          <a:p>
            <a:pPr algn="ctr"/>
            <a:r>
              <a:rPr lang="en-US" sz="1200" dirty="0">
                <a:hlinkClick r:id="rId3"/>
              </a:rPr>
              <a:t>https://www.amazon.com/gp/product/B00TT9I2PS/</a:t>
            </a:r>
            <a:endParaRPr lang="en-US" sz="1200" dirty="0"/>
          </a:p>
        </p:txBody>
      </p:sp>
      <p:sp>
        <p:nvSpPr>
          <p:cNvPr id="8" name="TextBox 7">
            <a:extLst>
              <a:ext uri="{FF2B5EF4-FFF2-40B4-BE49-F238E27FC236}">
                <a16:creationId xmlns:a16="http://schemas.microsoft.com/office/drawing/2014/main" id="{5FDCC917-1F6E-A479-54F5-04719F37682F}"/>
              </a:ext>
            </a:extLst>
          </p:cNvPr>
          <p:cNvSpPr txBox="1"/>
          <p:nvPr/>
        </p:nvSpPr>
        <p:spPr>
          <a:xfrm>
            <a:off x="169109" y="2151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
        <p:nvSpPr>
          <p:cNvPr id="4" name="TextBox 3">
            <a:extLst>
              <a:ext uri="{FF2B5EF4-FFF2-40B4-BE49-F238E27FC236}">
                <a16:creationId xmlns:a16="http://schemas.microsoft.com/office/drawing/2014/main" id="{B43B4C34-1B4D-6829-4678-F5A84C0CC39D}"/>
              </a:ext>
            </a:extLst>
          </p:cNvPr>
          <p:cNvSpPr txBox="1"/>
          <p:nvPr/>
        </p:nvSpPr>
        <p:spPr>
          <a:xfrm>
            <a:off x="5108180" y="5848482"/>
            <a:ext cx="4166483" cy="830997"/>
          </a:xfrm>
          <a:prstGeom prst="rect">
            <a:avLst/>
          </a:prstGeom>
          <a:noFill/>
        </p:spPr>
        <p:txBody>
          <a:bodyPr wrap="square" rtlCol="0">
            <a:spAutoFit/>
          </a:bodyPr>
          <a:lstStyle/>
          <a:p>
            <a:r>
              <a:rPr lang="en-US" sz="1200" dirty="0"/>
              <a:t>APEC ULTIMATE Series US Made 2 Sets of Stage 1, 2 &amp; 3 Replacement Filter For </a:t>
            </a:r>
            <a:r>
              <a:rPr lang="en-US" sz="1200" dirty="0" err="1"/>
              <a:t>Undersink</a:t>
            </a:r>
            <a:r>
              <a:rPr lang="en-US" sz="1200" dirty="0"/>
              <a:t> System (FILTER-SETX2)</a:t>
            </a:r>
          </a:p>
          <a:p>
            <a:pPr algn="ctr"/>
            <a:r>
              <a:rPr lang="en-US" sz="1200" dirty="0"/>
              <a:t>$80</a:t>
            </a:r>
          </a:p>
          <a:p>
            <a:pPr algn="ctr"/>
            <a:r>
              <a:rPr lang="en-US" sz="1200" dirty="0">
                <a:hlinkClick r:id="rId4"/>
              </a:rPr>
              <a:t>https://</a:t>
            </a:r>
            <a:r>
              <a:rPr lang="en-US" sz="1200" dirty="0" err="1">
                <a:hlinkClick r:id="rId4"/>
              </a:rPr>
              <a:t>www.amazon.com</a:t>
            </a:r>
            <a:r>
              <a:rPr lang="en-US" sz="1200" dirty="0">
                <a:hlinkClick r:id="rId4"/>
              </a:rPr>
              <a:t>/</a:t>
            </a:r>
            <a:r>
              <a:rPr lang="en-US" sz="1200" dirty="0" err="1">
                <a:hlinkClick r:id="rId4"/>
              </a:rPr>
              <a:t>dp</a:t>
            </a:r>
            <a:r>
              <a:rPr lang="en-US" sz="1200" dirty="0">
                <a:hlinkClick r:id="rId4"/>
              </a:rPr>
              <a:t>/B00SSAKT46</a:t>
            </a:r>
            <a:endParaRPr lang="en-US" sz="1200" dirty="0"/>
          </a:p>
        </p:txBody>
      </p:sp>
      <p:pic>
        <p:nvPicPr>
          <p:cNvPr id="5" name="Picture 4">
            <a:extLst>
              <a:ext uri="{FF2B5EF4-FFF2-40B4-BE49-F238E27FC236}">
                <a16:creationId xmlns:a16="http://schemas.microsoft.com/office/drawing/2014/main" id="{90200A85-AAB2-036A-D774-8457EAE7B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39630" y="3890303"/>
            <a:ext cx="1724420" cy="1907313"/>
          </a:xfrm>
          <a:prstGeom prst="rect">
            <a:avLst/>
          </a:prstGeom>
        </p:spPr>
      </p:pic>
    </p:spTree>
    <p:extLst>
      <p:ext uri="{BB962C8B-B14F-4D97-AF65-F5344CB8AC3E}">
        <p14:creationId xmlns:p14="http://schemas.microsoft.com/office/powerpoint/2010/main" val="841536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Tree>
    <p:extLst>
      <p:ext uri="{BB962C8B-B14F-4D97-AF65-F5344CB8AC3E}">
        <p14:creationId xmlns:p14="http://schemas.microsoft.com/office/powerpoint/2010/main" val="171987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5816977"/>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200" dirty="0"/>
          </a:p>
          <a:p>
            <a:r>
              <a:rPr lang="en-US" sz="1200" dirty="0"/>
              <a:t>We can substitute it with a smaller wall-mounted system that uses replaceable cartridges. This change would offer several advantages: Space-saving, Easy DIY maintenance, cost effective (overall).</a:t>
            </a:r>
          </a:p>
          <a:p>
            <a:endParaRPr lang="en-US" sz="1200" dirty="0"/>
          </a:p>
          <a:p>
            <a:r>
              <a:rPr lang="en-US" sz="1200" dirty="0"/>
              <a:t>Example: multi-stage filtration system like the </a:t>
            </a:r>
            <a:r>
              <a:rPr lang="en-US" sz="1200" dirty="0" err="1"/>
              <a:t>iSpring</a:t>
            </a:r>
            <a:r>
              <a:rPr lang="en-US" sz="1200" dirty="0"/>
              <a:t> WGB32BM</a:t>
            </a:r>
          </a:p>
          <a:p>
            <a:r>
              <a:rPr lang="en-US" sz="1200" dirty="0"/>
              <a:t> - </a:t>
            </a:r>
            <a:r>
              <a:rPr lang="en-US" sz="1200" dirty="0">
                <a:hlinkClick r:id="rId3"/>
              </a:rPr>
              <a:t>https://</a:t>
            </a:r>
            <a:r>
              <a:rPr lang="en-US" sz="1200" dirty="0" err="1">
                <a:hlinkClick r:id="rId3"/>
              </a:rPr>
              <a:t>www.amazon.com</a:t>
            </a:r>
            <a:r>
              <a:rPr lang="en-US" sz="1200" dirty="0">
                <a:hlinkClick r:id="rId3"/>
              </a:rPr>
              <a:t>/</a:t>
            </a:r>
            <a:r>
              <a:rPr lang="en-US" sz="1200" dirty="0" err="1">
                <a:hlinkClick r:id="rId3"/>
              </a:rPr>
              <a:t>dp</a:t>
            </a:r>
            <a:r>
              <a:rPr lang="en-US" sz="1200" dirty="0">
                <a:hlinkClick r:id="rId3"/>
              </a:rPr>
              <a:t>/B01FI3BLYM </a:t>
            </a:r>
            <a:r>
              <a:rPr lang="en-US" sz="1200" dirty="0"/>
              <a:t>- $426</a:t>
            </a:r>
          </a:p>
          <a:p>
            <a:r>
              <a:rPr lang="en-US" sz="1200" dirty="0"/>
              <a:t> - </a:t>
            </a:r>
            <a:r>
              <a:rPr lang="en-US" sz="1200" dirty="0">
                <a:hlinkClick r:id="rId4"/>
              </a:rPr>
              <a:t>https://www.youtube.com/watch?v=MSv1jDHGU_c</a:t>
            </a:r>
            <a:r>
              <a:rPr lang="en-US" sz="1200" dirty="0"/>
              <a:t> – video description</a:t>
            </a:r>
          </a:p>
          <a:p>
            <a:r>
              <a:rPr lang="en-US" sz="1200" dirty="0"/>
              <a:t> - </a:t>
            </a:r>
            <a:r>
              <a:rPr lang="en-US" sz="1200" dirty="0">
                <a:hlinkClick r:id="rId5"/>
              </a:rPr>
              <a:t>https://www.youtube.com/watch?v=svoIxJYPTXo</a:t>
            </a:r>
            <a:r>
              <a:rPr lang="en-US" sz="1200" dirty="0"/>
              <a:t>  - recent description (does not remove arsenic)</a:t>
            </a:r>
          </a:p>
          <a:p>
            <a:r>
              <a:rPr lang="en-US" sz="1200" dirty="0"/>
              <a:t> - </a:t>
            </a:r>
            <a:r>
              <a:rPr lang="en-US" sz="1200" dirty="0">
                <a:hlinkClick r:id="rId6"/>
              </a:rPr>
              <a:t>https://www.amazon.com/dp/B0776ZLQ1V</a:t>
            </a:r>
            <a:r>
              <a:rPr lang="en-US" sz="1200" dirty="0"/>
              <a:t> - replacement filters ($106)</a:t>
            </a:r>
          </a:p>
          <a:p>
            <a:r>
              <a:rPr lang="en-US" sz="1200" dirty="0"/>
              <a:t> - It has 3 stages of filtration, including specialized iron and manganese removal stage</a:t>
            </a:r>
            <a:br>
              <a:rPr lang="en-US" sz="1200" dirty="0"/>
            </a:br>
            <a:r>
              <a:rPr lang="en-US" sz="1200" dirty="0"/>
              <a:t>    1</a:t>
            </a:r>
            <a:r>
              <a:rPr lang="en-US" sz="1200" baseline="30000" dirty="0"/>
              <a:t>st</a:t>
            </a:r>
            <a:r>
              <a:rPr lang="en-US" sz="1200" dirty="0"/>
              <a:t> stage is a 5 micron sediment filter, 2</a:t>
            </a:r>
            <a:r>
              <a:rPr lang="en-US" sz="1200" baseline="30000" dirty="0"/>
              <a:t>nd</a:t>
            </a:r>
            <a:r>
              <a:rPr lang="en-US" sz="1200" dirty="0"/>
              <a:t> stage – carbon filter, 3</a:t>
            </a:r>
            <a:r>
              <a:rPr lang="en-US" sz="1200" baseline="30000" dirty="0"/>
              <a:t>rd</a:t>
            </a:r>
            <a:r>
              <a:rPr lang="en-US" sz="1200" dirty="0"/>
              <a:t> stage – specialized filter (Fe, Mg)</a:t>
            </a:r>
          </a:p>
          <a:p>
            <a:r>
              <a:rPr lang="en-US" sz="1200" dirty="0"/>
              <a:t> - Can handle up to 100,000 gallons before replacement</a:t>
            </a:r>
          </a:p>
          <a:p>
            <a:r>
              <a:rPr lang="en-US" sz="1200" dirty="0"/>
              <a:t> - Is wall-mounted and easy to install</a:t>
            </a:r>
          </a:p>
          <a:p>
            <a:r>
              <a:rPr lang="en-US" sz="12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ECD6-8338-5C0B-36D5-A987AEAD21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375A91-EA26-CA69-0A01-FA2B1DDCF9B4}"/>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Testing April 2025</a:t>
            </a:r>
          </a:p>
        </p:txBody>
      </p:sp>
      <p:sp>
        <p:nvSpPr>
          <p:cNvPr id="7" name="TextBox 6">
            <a:extLst>
              <a:ext uri="{FF2B5EF4-FFF2-40B4-BE49-F238E27FC236}">
                <a16:creationId xmlns:a16="http://schemas.microsoft.com/office/drawing/2014/main" id="{A4E1C5F2-742E-EABE-E7CB-25DA4F102DA9}"/>
              </a:ext>
            </a:extLst>
          </p:cNvPr>
          <p:cNvSpPr txBox="1"/>
          <p:nvPr/>
        </p:nvSpPr>
        <p:spPr>
          <a:xfrm>
            <a:off x="133977" y="5072752"/>
            <a:ext cx="3430266" cy="400110"/>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ND = Not Detected</a:t>
            </a:r>
          </a:p>
          <a:p>
            <a:r>
              <a:rPr lang="en-US" sz="1000" dirty="0">
                <a:latin typeface="Menlo" panose="020B0609030804020204" pitchFamily="49" charset="0"/>
                <a:ea typeface="Menlo" panose="020B0609030804020204" pitchFamily="49" charset="0"/>
                <a:cs typeface="Menlo" panose="020B0609030804020204" pitchFamily="49" charset="0"/>
              </a:rPr>
              <a:t>D = Detected above reporting limit</a:t>
            </a:r>
          </a:p>
        </p:txBody>
      </p:sp>
      <p:graphicFrame>
        <p:nvGraphicFramePr>
          <p:cNvPr id="9" name="Table 8">
            <a:extLst>
              <a:ext uri="{FF2B5EF4-FFF2-40B4-BE49-F238E27FC236}">
                <a16:creationId xmlns:a16="http://schemas.microsoft.com/office/drawing/2014/main" id="{9A8F2F04-395F-0C0C-B47A-4BE6DD845776}"/>
              </a:ext>
            </a:extLst>
          </p:cNvPr>
          <p:cNvGraphicFramePr>
            <a:graphicFrameLocks noGrp="1"/>
          </p:cNvGraphicFramePr>
          <p:nvPr>
            <p:extLst>
              <p:ext uri="{D42A27DB-BD31-4B8C-83A1-F6EECF244321}">
                <p14:modId xmlns:p14="http://schemas.microsoft.com/office/powerpoint/2010/main" val="2475954986"/>
              </p:ext>
            </p:extLst>
          </p:nvPr>
        </p:nvGraphicFramePr>
        <p:xfrm>
          <a:off x="133976" y="684187"/>
          <a:ext cx="10875400" cy="4324350"/>
        </p:xfrm>
        <a:graphic>
          <a:graphicData uri="http://schemas.openxmlformats.org/drawingml/2006/table">
            <a:tbl>
              <a:tblPr/>
              <a:tblGrid>
                <a:gridCol w="618369">
                  <a:extLst>
                    <a:ext uri="{9D8B030D-6E8A-4147-A177-3AD203B41FA5}">
                      <a16:colId xmlns:a16="http://schemas.microsoft.com/office/drawing/2014/main" val="591740659"/>
                    </a:ext>
                  </a:extLst>
                </a:gridCol>
                <a:gridCol w="368077">
                  <a:extLst>
                    <a:ext uri="{9D8B030D-6E8A-4147-A177-3AD203B41FA5}">
                      <a16:colId xmlns:a16="http://schemas.microsoft.com/office/drawing/2014/main" val="1254811769"/>
                    </a:ext>
                  </a:extLst>
                </a:gridCol>
                <a:gridCol w="309185">
                  <a:extLst>
                    <a:ext uri="{9D8B030D-6E8A-4147-A177-3AD203B41FA5}">
                      <a16:colId xmlns:a16="http://schemas.microsoft.com/office/drawing/2014/main" val="3418630692"/>
                    </a:ext>
                  </a:extLst>
                </a:gridCol>
                <a:gridCol w="485861">
                  <a:extLst>
                    <a:ext uri="{9D8B030D-6E8A-4147-A177-3AD203B41FA5}">
                      <a16:colId xmlns:a16="http://schemas.microsoft.com/office/drawing/2014/main" val="3015706093"/>
                    </a:ext>
                  </a:extLst>
                </a:gridCol>
                <a:gridCol w="353353">
                  <a:extLst>
                    <a:ext uri="{9D8B030D-6E8A-4147-A177-3AD203B41FA5}">
                      <a16:colId xmlns:a16="http://schemas.microsoft.com/office/drawing/2014/main" val="657680570"/>
                    </a:ext>
                  </a:extLst>
                </a:gridCol>
                <a:gridCol w="1232005">
                  <a:extLst>
                    <a:ext uri="{9D8B030D-6E8A-4147-A177-3AD203B41FA5}">
                      <a16:colId xmlns:a16="http://schemas.microsoft.com/office/drawing/2014/main" val="3851657739"/>
                    </a:ext>
                  </a:extLst>
                </a:gridCol>
                <a:gridCol w="350724">
                  <a:extLst>
                    <a:ext uri="{9D8B030D-6E8A-4147-A177-3AD203B41FA5}">
                      <a16:colId xmlns:a16="http://schemas.microsoft.com/office/drawing/2014/main" val="3330877536"/>
                    </a:ext>
                  </a:extLst>
                </a:gridCol>
                <a:gridCol w="530030">
                  <a:extLst>
                    <a:ext uri="{9D8B030D-6E8A-4147-A177-3AD203B41FA5}">
                      <a16:colId xmlns:a16="http://schemas.microsoft.com/office/drawing/2014/main" val="1952414689"/>
                    </a:ext>
                  </a:extLst>
                </a:gridCol>
                <a:gridCol w="5798474">
                  <a:extLst>
                    <a:ext uri="{9D8B030D-6E8A-4147-A177-3AD203B41FA5}">
                      <a16:colId xmlns:a16="http://schemas.microsoft.com/office/drawing/2014/main" val="2666632070"/>
                    </a:ext>
                  </a:extLst>
                </a:gridCol>
                <a:gridCol w="414661">
                  <a:extLst>
                    <a:ext uri="{9D8B030D-6E8A-4147-A177-3AD203B41FA5}">
                      <a16:colId xmlns:a16="http://schemas.microsoft.com/office/drawing/2014/main" val="3219346655"/>
                    </a:ext>
                  </a:extLst>
                </a:gridCol>
                <a:gridCol w="414661">
                  <a:extLst>
                    <a:ext uri="{9D8B030D-6E8A-4147-A177-3AD203B41FA5}">
                      <a16:colId xmlns:a16="http://schemas.microsoft.com/office/drawing/2014/main" val="762290921"/>
                    </a:ext>
                  </a:extLst>
                </a:gridCol>
              </a:tblGrid>
              <a:tr h="238125">
                <a:tc>
                  <a:txBody>
                    <a:bodyPr/>
                    <a:lstStyle/>
                    <a:p>
                      <a:pPr algn="ctr" rtl="0" fontAlgn="t">
                        <a:buNone/>
                      </a:pPr>
                      <a:r>
                        <a:rPr lang="en-US" sz="1000" b="1" i="0" u="none" strike="noStrike">
                          <a:solidFill>
                            <a:srgbClr val="000000"/>
                          </a:solidFill>
                          <a:effectLst/>
                          <a:latin typeface="Calibri" panose="020F0502020204030204" pitchFamily="34" charset="0"/>
                        </a:rPr>
                        <a:t>Metal</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Result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Limit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Standard</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Units</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Safe Level (EPA/NY)</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kern="1200" dirty="0">
                          <a:solidFill>
                            <a:srgbClr val="000000"/>
                          </a:solidFill>
                          <a:effectLst/>
                          <a:latin typeface="+mn-lt"/>
                          <a:ea typeface="+mn-ea"/>
                          <a:cs typeface="+mn-cs"/>
                        </a:rPr>
                        <a:t>ppm</a:t>
                      </a: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Too High?</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Comments</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cs typeface="Calibri" panose="020F0502020204030204" pitchFamily="34" charset="0"/>
                        </a:rPr>
                        <a:t>in</a:t>
                      </a:r>
                      <a:endParaRPr lang="en-US" sz="1000" dirty="0">
                        <a:effectLst/>
                        <a:latin typeface="Calibri" panose="020F0502020204030204" pitchFamily="34" charset="0"/>
                        <a:cs typeface="Calibri" panose="020F0502020204030204" pitchFamily="34" charset="0"/>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dirty="0">
                          <a:effectLst/>
                          <a:latin typeface="Calibri" panose="020F0502020204030204" pitchFamily="34" charset="0"/>
                          <a:cs typeface="Calibri" panose="020F0502020204030204" pitchFamily="34" charset="0"/>
                        </a:rPr>
                        <a:t>out</a:t>
                      </a: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39280028"/>
                  </a:ext>
                </a:extLst>
              </a:tr>
              <a:tr h="495300">
                <a:tc>
                  <a:txBody>
                    <a:bodyPr/>
                    <a:lstStyle/>
                    <a:p>
                      <a:pPr rtl="0" fontAlgn="ctr">
                        <a:buNone/>
                      </a:pPr>
                      <a:r>
                        <a:rPr lang="en-US" sz="1000" b="0" i="0" u="none" strike="noStrike" dirty="0">
                          <a:solidFill>
                            <a:srgbClr val="000000"/>
                          </a:solidFill>
                          <a:effectLst/>
                          <a:latin typeface="Calibri" panose="020F0502020204030204" pitchFamily="34" charset="0"/>
                        </a:rPr>
                        <a:t>Aluminum</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120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2</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40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&lt;50-200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mn-lt"/>
                        </a:rPr>
                        <a:t>0.12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Borderline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Slightly above the NY standard (40 µg/L), but below EPA’s SMCL (Secondary Maximum Contaminant Level) of 50-200 µg/L. </a:t>
                      </a:r>
                    </a:p>
                    <a:p>
                      <a:pPr rtl="0" fontAlgn="ctr">
                        <a:buNone/>
                      </a:pPr>
                      <a:r>
                        <a:rPr lang="en-US" sz="1000" b="0" i="0" u="none" strike="noStrike" dirty="0">
                          <a:solidFill>
                            <a:srgbClr val="000000"/>
                          </a:solidFill>
                          <a:effectLst/>
                          <a:latin typeface="Calibri" panose="020F0502020204030204" pitchFamily="34" charset="0"/>
                        </a:rPr>
                        <a:t>Not a primary health risk, but may cause taste/color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06531091"/>
                  </a:ext>
                </a:extLst>
              </a:tr>
              <a:tr h="304800">
                <a:tc>
                  <a:txBody>
                    <a:bodyPr/>
                    <a:lstStyle/>
                    <a:p>
                      <a:pPr rtl="0" fontAlgn="ctr">
                        <a:buNone/>
                      </a:pPr>
                      <a:r>
                        <a:rPr lang="en-US" sz="1000" b="0" i="0" u="none" strike="noStrike" dirty="0">
                          <a:solidFill>
                            <a:srgbClr val="000000"/>
                          </a:solidFill>
                          <a:effectLst/>
                          <a:latin typeface="Calibri" panose="020F0502020204030204" pitchFamily="34" charset="0"/>
                        </a:rPr>
                        <a:t>Iron</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0.61</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mg/L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&lt;0.3 mg/L (SMCL)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0.61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for iron (0.3 mg/L). </a:t>
                      </a:r>
                    </a:p>
                    <a:p>
                      <a:pPr rtl="0" fontAlgn="ctr">
                        <a:buNone/>
                      </a:pPr>
                      <a:r>
                        <a:rPr lang="en-US" sz="1000" b="0" i="0" u="none" strike="noStrike" dirty="0">
                          <a:solidFill>
                            <a:srgbClr val="000000"/>
                          </a:solidFill>
                          <a:effectLst/>
                          <a:latin typeface="Calibri" panose="020F0502020204030204" pitchFamily="34" charset="0"/>
                        </a:rPr>
                        <a:t>Not a health risk, but can cause staining and taste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1.2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0.55</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3016822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Arsenic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1.9</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1.4</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MCL (10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64849594"/>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Cadmium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6778849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Cobalt</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09386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Copper</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170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35</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&lt;1,300 µg/L (AL)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0.17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No</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action level (1,300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5328316"/>
                  </a:ext>
                </a:extLst>
              </a:tr>
              <a:tr h="428625">
                <a:tc>
                  <a:txBody>
                    <a:bodyPr/>
                    <a:lstStyle/>
                    <a:p>
                      <a:pPr rtl="0" fontAlgn="ctr">
                        <a:buNone/>
                      </a:pPr>
                      <a:r>
                        <a:rPr lang="en-US" sz="1000" b="0" i="0" u="none" strike="noStrike" dirty="0">
                          <a:solidFill>
                            <a:srgbClr val="000000"/>
                          </a:solidFill>
                          <a:effectLst/>
                          <a:latin typeface="Calibri" panose="020F0502020204030204" pitchFamily="34" charset="0"/>
                        </a:rPr>
                        <a:t>Lead</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7.77</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&lt;15 µg/L (AL)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0.008</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NY standard (1.00 µg/L) and EPA’s goal (0 µg/L). EPA’s action level is 15 µg/L, but any lead is a concern, especially for children. </a:t>
                      </a:r>
                    </a:p>
                    <a:p>
                      <a:pPr rtl="0" fontAlgn="ctr">
                        <a:buNone/>
                      </a:pPr>
                      <a:r>
                        <a:rPr lang="en-US" sz="1000" b="0" i="0" u="none" strike="noStrike" dirty="0">
                          <a:solidFill>
                            <a:srgbClr val="000000"/>
                          </a:solidFill>
                          <a:effectLst/>
                          <a:latin typeface="Calibri" panose="020F0502020204030204" pitchFamily="34" charset="0"/>
                        </a:rPr>
                        <a:t>Should be as low as possible, ideally below 1 µg/L.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11.4</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&lt;1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02885237"/>
                  </a:ext>
                </a:extLst>
              </a:tr>
              <a:tr h="428625">
                <a:tc>
                  <a:txBody>
                    <a:bodyPr/>
                    <a:lstStyle/>
                    <a:p>
                      <a:pPr rtl="0" fontAlgn="ctr">
                        <a:buNone/>
                      </a:pPr>
                      <a:r>
                        <a:rPr lang="en-US" sz="1000" b="0" i="0" u="none" strike="noStrike">
                          <a:solidFill>
                            <a:srgbClr val="000000"/>
                          </a:solidFill>
                          <a:effectLst/>
                          <a:latin typeface="Calibri" panose="020F0502020204030204" pitchFamily="34" charset="0"/>
                        </a:rPr>
                        <a:t>Manganese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530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&lt;300 µg/L (SMCL)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0.53</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(300 µg/L) and NY standard (50 µg/L). Can cause taste, color, and potential health effects at high levels. </a:t>
                      </a:r>
                    </a:p>
                    <a:p>
                      <a:pPr rtl="0" fontAlgn="ctr">
                        <a:buNone/>
                      </a:pPr>
                      <a:r>
                        <a:rPr lang="en-US" sz="1000" b="0" i="0" u="none" strike="noStrike" dirty="0">
                          <a:solidFill>
                            <a:srgbClr val="000000"/>
                          </a:solidFill>
                          <a:effectLst/>
                          <a:latin typeface="Calibri" panose="020F0502020204030204" pitchFamily="34" charset="0"/>
                        </a:rPr>
                        <a:t>Should be below 50 µg/L for NY, and below 300 µg/L for EPA.</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545</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660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14458863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Molybdenum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859402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Nickel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1.6</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&lt;100 µg/L (Health)</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health advisory.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7975645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Tin</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Slightly above reporting limit, but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32833128"/>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Uranium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&lt;30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9574661"/>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Zinc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73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Well below EPA’s SMCL (5,000 µg/L). Safe.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1859613"/>
                  </a:ext>
                </a:extLst>
              </a:tr>
            </a:tbl>
          </a:graphicData>
        </a:graphic>
      </p:graphicFrame>
      <p:sp>
        <p:nvSpPr>
          <p:cNvPr id="10" name="Rectangle 2">
            <a:extLst>
              <a:ext uri="{FF2B5EF4-FFF2-40B4-BE49-F238E27FC236}">
                <a16:creationId xmlns:a16="http://schemas.microsoft.com/office/drawing/2014/main" id="{0B9F5011-8ADD-EB30-8124-EB98F7B0166A}"/>
              </a:ext>
            </a:extLst>
          </p:cNvPr>
          <p:cNvSpPr>
            <a:spLocks noChangeArrowheads="1"/>
          </p:cNvSpPr>
          <p:nvPr/>
        </p:nvSpPr>
        <p:spPr bwMode="auto">
          <a:xfrm>
            <a:off x="1681163" y="1925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59E3A30A-E02F-7F79-F74A-E6664DD9C997}"/>
              </a:ext>
            </a:extLst>
          </p:cNvPr>
          <p:cNvSpPr txBox="1"/>
          <p:nvPr/>
        </p:nvSpPr>
        <p:spPr>
          <a:xfrm>
            <a:off x="133977" y="5534774"/>
            <a:ext cx="4294972" cy="70788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Note:</a:t>
            </a:r>
          </a:p>
          <a:p>
            <a:r>
              <a:rPr lang="en-US" sz="10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10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1000" dirty="0">
                <a:latin typeface="Menlo" panose="020B0609030804020204" pitchFamily="49" charset="0"/>
                <a:ea typeface="Menlo" panose="020B0609030804020204" pitchFamily="49" charset="0"/>
                <a:cs typeface="Menlo" panose="020B0609030804020204" pitchFamily="49" charset="0"/>
              </a:rPr>
              <a:t>Iron      (Fe): Atomic # 26</a:t>
            </a:r>
          </a:p>
        </p:txBody>
      </p:sp>
      <p:sp>
        <p:nvSpPr>
          <p:cNvPr id="3" name="TextBox 2">
            <a:extLst>
              <a:ext uri="{FF2B5EF4-FFF2-40B4-BE49-F238E27FC236}">
                <a16:creationId xmlns:a16="http://schemas.microsoft.com/office/drawing/2014/main" id="{D30DBC30-59FF-E275-4DFF-604B463BDA2A}"/>
              </a:ext>
            </a:extLst>
          </p:cNvPr>
          <p:cNvSpPr txBox="1"/>
          <p:nvPr/>
        </p:nvSpPr>
        <p:spPr>
          <a:xfrm>
            <a:off x="133977" y="6322439"/>
            <a:ext cx="4016748" cy="246221"/>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1 ppm = 1 mg solute / 1 kg solution = 1 mg/L</a:t>
            </a:r>
          </a:p>
        </p:txBody>
      </p:sp>
    </p:spTree>
    <p:extLst>
      <p:ext uri="{BB962C8B-B14F-4D97-AF65-F5344CB8AC3E}">
        <p14:creationId xmlns:p14="http://schemas.microsoft.com/office/powerpoint/2010/main" val="169586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113B-2A8B-AEEB-1438-4B1737AF0A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3937CC-0215-AA9A-3679-78843541FFE1}"/>
              </a:ext>
            </a:extLst>
          </p:cNvPr>
          <p:cNvSpPr txBox="1"/>
          <p:nvPr/>
        </p:nvSpPr>
        <p:spPr>
          <a:xfrm>
            <a:off x="1" y="79785"/>
            <a:ext cx="4143982" cy="461665"/>
          </a:xfrm>
          <a:prstGeom prst="rect">
            <a:avLst/>
          </a:prstGeom>
          <a:noFill/>
          <a:ln>
            <a:solidFill>
              <a:srgbClr val="FF0000"/>
            </a:solidFill>
          </a:ln>
        </p:spPr>
        <p:txBody>
          <a:bodyPr wrap="square" rtlCol="0">
            <a:spAutoFit/>
          </a:bodyPr>
          <a:lstStyle/>
          <a:p>
            <a:pPr algn="l"/>
            <a:r>
              <a:rPr lang="en-US" sz="2400" b="1" i="0" dirty="0">
                <a:solidFill>
                  <a:srgbClr val="0F0F0F"/>
                </a:solidFill>
                <a:effectLst/>
                <a:latin typeface="Roboto" panose="02000000000000000000" pitchFamily="2" charset="0"/>
              </a:rPr>
              <a:t>Installing on the wall</a:t>
            </a:r>
          </a:p>
        </p:txBody>
      </p:sp>
      <p:sp>
        <p:nvSpPr>
          <p:cNvPr id="7" name="TextBox 6">
            <a:extLst>
              <a:ext uri="{FF2B5EF4-FFF2-40B4-BE49-F238E27FC236}">
                <a16:creationId xmlns:a16="http://schemas.microsoft.com/office/drawing/2014/main" id="{F9F9413F-EFB1-D4DA-C13C-F4F8568D06CD}"/>
              </a:ext>
            </a:extLst>
          </p:cNvPr>
          <p:cNvSpPr txBox="1"/>
          <p:nvPr/>
        </p:nvSpPr>
        <p:spPr>
          <a:xfrm>
            <a:off x="3578588" y="6438879"/>
            <a:ext cx="2950580"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Hardboard Pegboard (kit) from Lowe's</a:t>
            </a:r>
          </a:p>
        </p:txBody>
      </p:sp>
      <p:pic>
        <p:nvPicPr>
          <p:cNvPr id="3" name="Picture 2">
            <a:extLst>
              <a:ext uri="{FF2B5EF4-FFF2-40B4-BE49-F238E27FC236}">
                <a16:creationId xmlns:a16="http://schemas.microsoft.com/office/drawing/2014/main" id="{DCC4ABD6-8383-5304-B515-01073C8316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486" y="1400537"/>
            <a:ext cx="3095991" cy="2507446"/>
          </a:xfrm>
          <a:prstGeom prst="rect">
            <a:avLst/>
          </a:prstGeom>
          <a:ln>
            <a:solidFill>
              <a:srgbClr val="FF0000"/>
            </a:solidFill>
          </a:ln>
        </p:spPr>
      </p:pic>
      <p:pic>
        <p:nvPicPr>
          <p:cNvPr id="4" name="Picture 2" descr="Wall Control 30-Piece Steel Pegboard Kit in White (16-in W x 32-in H)  30-WRK-400 WB at Lowes.com">
            <a:extLst>
              <a:ext uri="{FF2B5EF4-FFF2-40B4-BE49-F238E27FC236}">
                <a16:creationId xmlns:a16="http://schemas.microsoft.com/office/drawing/2014/main" id="{05492307-2F4B-8CEC-AAC8-5074B0D662F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8191" y="3907420"/>
            <a:ext cx="2950580" cy="295058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DD769DE-92D7-95A9-D6B9-FAC5F0C0CE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8588" y="965824"/>
            <a:ext cx="1375378" cy="869425"/>
          </a:xfrm>
          <a:prstGeom prst="rect">
            <a:avLst/>
          </a:prstGeom>
          <a:ln>
            <a:solidFill>
              <a:srgbClr val="FF0000"/>
            </a:solidFill>
          </a:ln>
        </p:spPr>
      </p:pic>
      <p:pic>
        <p:nvPicPr>
          <p:cNvPr id="6" name="Picture 5">
            <a:extLst>
              <a:ext uri="{FF2B5EF4-FFF2-40B4-BE49-F238E27FC236}">
                <a16:creationId xmlns:a16="http://schemas.microsoft.com/office/drawing/2014/main" id="{A95B409B-4B4C-BC04-7208-888203A78A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94182" y="2046348"/>
            <a:ext cx="2407615" cy="1861072"/>
          </a:xfrm>
          <a:prstGeom prst="rect">
            <a:avLst/>
          </a:prstGeom>
          <a:ln>
            <a:solidFill>
              <a:srgbClr val="FF0000"/>
            </a:solidFill>
          </a:ln>
        </p:spPr>
      </p:pic>
      <p:pic>
        <p:nvPicPr>
          <p:cNvPr id="1028" name="Picture 4" descr=" SSP2204825 Hardboard Pegboard in Brown 47.75-in W x 95.75-in H">
            <a:extLst>
              <a:ext uri="{FF2B5EF4-FFF2-40B4-BE49-F238E27FC236}">
                <a16:creationId xmlns:a16="http://schemas.microsoft.com/office/drawing/2014/main" id="{7E31338D-4DC2-A29D-6A3B-3F6DA2B9D1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64677" y="4041574"/>
            <a:ext cx="2263150" cy="226315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935264-4021-741A-46D4-110532C4B2FF}"/>
              </a:ext>
            </a:extLst>
          </p:cNvPr>
          <p:cNvSpPr txBox="1"/>
          <p:nvPr/>
        </p:nvSpPr>
        <p:spPr>
          <a:xfrm>
            <a:off x="125485" y="635730"/>
            <a:ext cx="2305199"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Wall Control Pegboard Kit</a:t>
            </a:r>
          </a:p>
        </p:txBody>
      </p:sp>
      <p:pic>
        <p:nvPicPr>
          <p:cNvPr id="1030" name="Picture 6" descr="WEN WB114A 114 -Piece Steel Pegboard kit in Silver">
            <a:extLst>
              <a:ext uri="{FF2B5EF4-FFF2-40B4-BE49-F238E27FC236}">
                <a16:creationId xmlns:a16="http://schemas.microsoft.com/office/drawing/2014/main" id="{B1102AA4-74FC-817D-6AE7-8F8F2E01550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913098" y="4041573"/>
            <a:ext cx="2263149" cy="226314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4" name="Picture 10" descr="Generated image">
            <a:extLst>
              <a:ext uri="{FF2B5EF4-FFF2-40B4-BE49-F238E27FC236}">
                <a16:creationId xmlns:a16="http://schemas.microsoft.com/office/drawing/2014/main" id="{558F70AA-F430-3CC6-EA9F-B35EC8198A0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913098" y="413092"/>
            <a:ext cx="3845688" cy="256379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6" name="Picture 2" descr="enter image description here">
            <a:extLst>
              <a:ext uri="{FF2B5EF4-FFF2-40B4-BE49-F238E27FC236}">
                <a16:creationId xmlns:a16="http://schemas.microsoft.com/office/drawing/2014/main" id="{4FD65A54-A964-C30B-C921-291E1141F52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020784" y="3241878"/>
            <a:ext cx="3045730" cy="214083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A8A144-675B-4A12-8ED8-F9EAE7AA9CED}"/>
              </a:ext>
            </a:extLst>
          </p:cNvPr>
          <p:cNvSpPr txBox="1"/>
          <p:nvPr/>
        </p:nvSpPr>
        <p:spPr>
          <a:xfrm>
            <a:off x="9511279" y="5525666"/>
            <a:ext cx="2263149"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Plywood attached to vertical metal studs</a:t>
            </a:r>
          </a:p>
        </p:txBody>
      </p:sp>
    </p:spTree>
    <p:extLst>
      <p:ext uri="{BB962C8B-B14F-4D97-AF65-F5344CB8AC3E}">
        <p14:creationId xmlns:p14="http://schemas.microsoft.com/office/powerpoint/2010/main" val="1276096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1576</TotalTime>
  <Words>5147</Words>
  <Application>Microsoft Macintosh PowerPoint</Application>
  <PresentationFormat>Widescreen</PresentationFormat>
  <Paragraphs>683</Paragraphs>
  <Slides>28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81</cp:revision>
  <dcterms:created xsi:type="dcterms:W3CDTF">2022-06-02T16:58:09Z</dcterms:created>
  <dcterms:modified xsi:type="dcterms:W3CDTF">2025-09-15T11:46:43Z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